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41"/>
  </p:notesMasterIdLst>
  <p:sldIdLst>
    <p:sldId id="257" r:id="rId2"/>
    <p:sldId id="309" r:id="rId3"/>
    <p:sldId id="259" r:id="rId4"/>
    <p:sldId id="260" r:id="rId5"/>
    <p:sldId id="261" r:id="rId6"/>
    <p:sldId id="262" r:id="rId7"/>
    <p:sldId id="263" r:id="rId8"/>
    <p:sldId id="264" r:id="rId9"/>
    <p:sldId id="315" r:id="rId10"/>
    <p:sldId id="266" r:id="rId11"/>
    <p:sldId id="267" r:id="rId12"/>
    <p:sldId id="268" r:id="rId13"/>
    <p:sldId id="269" r:id="rId14"/>
    <p:sldId id="270" r:id="rId15"/>
    <p:sldId id="298" r:id="rId16"/>
    <p:sldId id="272" r:id="rId17"/>
    <p:sldId id="316" r:id="rId18"/>
    <p:sldId id="273" r:id="rId19"/>
    <p:sldId id="317" r:id="rId20"/>
    <p:sldId id="318" r:id="rId21"/>
    <p:sldId id="319" r:id="rId22"/>
    <p:sldId id="320" r:id="rId23"/>
    <p:sldId id="321" r:id="rId24"/>
    <p:sldId id="322" r:id="rId25"/>
    <p:sldId id="323" r:id="rId26"/>
    <p:sldId id="324" r:id="rId27"/>
    <p:sldId id="325" r:id="rId28"/>
    <p:sldId id="327" r:id="rId29"/>
    <p:sldId id="328" r:id="rId30"/>
    <p:sldId id="329" r:id="rId31"/>
    <p:sldId id="330" r:id="rId32"/>
    <p:sldId id="331" r:id="rId33"/>
    <p:sldId id="332" r:id="rId34"/>
    <p:sldId id="333" r:id="rId35"/>
    <p:sldId id="334" r:id="rId36"/>
    <p:sldId id="336" r:id="rId37"/>
    <p:sldId id="335" r:id="rId38"/>
    <p:sldId id="326" r:id="rId39"/>
    <p:sldId id="31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240" autoAdjust="0"/>
    <p:restoredTop sz="91623" autoAdjust="0"/>
  </p:normalViewPr>
  <p:slideViewPr>
    <p:cSldViewPr snapToGrid="0">
      <p:cViewPr varScale="1">
        <p:scale>
          <a:sx n="55" d="100"/>
          <a:sy n="55" d="100"/>
        </p:scale>
        <p:origin x="40" y="236"/>
      </p:cViewPr>
      <p:guideLst/>
    </p:cSldViewPr>
  </p:slideViewPr>
  <p:notesTextViewPr>
    <p:cViewPr>
      <p:scale>
        <a:sx n="1" d="1"/>
        <a:sy n="1" d="1"/>
      </p:scale>
      <p:origin x="0" y="0"/>
    </p:cViewPr>
  </p:notesTextViewPr>
  <p:sorterViewPr>
    <p:cViewPr>
      <p:scale>
        <a:sx n="49" d="100"/>
        <a:sy n="49" d="100"/>
      </p:scale>
      <p:origin x="0" y="-759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59F0F26D-0E65-49E8-B25E-C5E8D9882298}" type="presOf" srcId="{C3471FA4-7764-4FED-BA9F-8EFB4BFA0F99}" destId="{F58CAAE3-CEE1-41C9-B5E4-82A713BA3F54}"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DD4A5618-6EC5-48D8-A84E-C1E50CDF6D63}" type="presOf" srcId="{C3471FA4-7764-4FED-BA9F-8EFB4BFA0F99}" destId="{67769099-580B-47C0-AC43-BE8BB9726211}"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0A50748D-0662-4A9E-9F64-7C680FCD4970}" srcId="{D5850620-F4FF-400A-9C4E-91B2A46B61CC}" destId="{61596783-42C6-427C-BAF8-ED8901AD0851}" srcOrd="1" destOrd="0" parTransId="{3278EB2E-2C38-4503-ABC1-9E7845CFF8CE}" sibTransId="{3C4F4117-AC35-4F68-99C5-2BC610A067EE}"/>
    <dgm:cxn modelId="{0E240501-0120-4C16-B1CA-85E1ED0AE290}" srcId="{D5850620-F4FF-400A-9C4E-91B2A46B61CC}" destId="{81E1AB89-AFA6-4607-A719-6081FEDBA556}" srcOrd="0" destOrd="0" parTransId="{11966A1C-9755-430D-AA24-2CC219920CB0}" sibTransId="{C3471FA4-7764-4FED-BA9F-8EFB4BFA0F99}"/>
    <dgm:cxn modelId="{400C6B66-D5C2-4F35-9909-60C10581C645}" srcId="{D5850620-F4FF-400A-9C4E-91B2A46B61CC}" destId="{64721B5C-D14F-4D74-AA61-145FB20779E1}" srcOrd="2" destOrd="0" parTransId="{D04079BB-3D4B-4271-B972-3BABAE479A19}" sibTransId="{ECE17288-4B27-42EE-A505-EBD66C5FB3C0}"/>
    <dgm:cxn modelId="{659FF691-2E7E-4BF1-8C4B-8BDE98FE708F}" type="presOf" srcId="{61596783-42C6-427C-BAF8-ED8901AD0851}" destId="{92DE5DD0-9E39-4ADE-8130-FD6B7CF3AC92}"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915F307A-CA46-474A-90F5-0130BBD3F7D7}" type="presOf" srcId="{7AC07A74-C07F-416D-BD5F-9E5B6DBC0BB9}" destId="{73978B89-55E0-4727-AFEC-3DA78C34A0DD}" srcOrd="0" destOrd="0" presId="urn:microsoft.com/office/officeart/2005/8/layout/cycle5"/>
    <dgm:cxn modelId="{F8D63282-D68D-4BDE-9FBD-0EABC0F57D3A}" srcId="{96E8FC0F-6283-44C5-9E12-DBEAF44B96AF}" destId="{B3DD83AF-284B-4170-9033-54F6179917D7}" srcOrd="4" destOrd="0" parTransId="{865F258F-63E5-4C8F-8C18-72D014188C52}" sibTransId="{7AC07A74-C07F-416D-BD5F-9E5B6DBC0BB9}"/>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2/12/2017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p:sp>
      <p:sp>
        <p:nvSpPr>
          <p:cNvPr id="13517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5172"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2B04D17-9FED-42D3-89E4-CB2E7F5302BF}" type="slidenum">
              <a:rPr lang="en-US" altLang="en-US"/>
              <a:pPr/>
              <a:t>32</a:t>
            </a:fld>
            <a:endParaRPr lang="en-US" altLang="en-US"/>
          </a:p>
        </p:txBody>
      </p:sp>
    </p:spTree>
    <p:extLst>
      <p:ext uri="{BB962C8B-B14F-4D97-AF65-F5344CB8AC3E}">
        <p14:creationId xmlns:p14="http://schemas.microsoft.com/office/powerpoint/2010/main" val="3396988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p:sp>
      <p:sp>
        <p:nvSpPr>
          <p:cNvPr id="13721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Computer programs are meant to be supplemental—supplemental to core or intervention instruction. Data from a computer program used to increase student ability/understanding should be monitored closely—especially for those students who are Tier II or Tier III. Any program used should be evidence-based and proven effective. The program should be used with fidelity (as the program creators recommend if data is to be useful in making instructional or ECE referral decisions). </a:t>
            </a:r>
            <a:r>
              <a:rPr lang="en-US" altLang="en-US" b="1" smtClean="0"/>
              <a:t>The teacher MUST be available to answer questions or dispel misconceptions whenever students are sitting in front of a computer program. </a:t>
            </a:r>
          </a:p>
          <a:p>
            <a:endParaRPr lang="en-US" altLang="en-US" sz="2800" b="1" smtClean="0"/>
          </a:p>
          <a:p>
            <a:r>
              <a:rPr lang="en-US" altLang="en-US" sz="2800" b="1" smtClean="0"/>
              <a:t>There is not a substitute for a highly-training and QUALIFIED teacher for students at </a:t>
            </a:r>
            <a:r>
              <a:rPr lang="en-US" altLang="en-US" sz="2800" b="1" u="sng" smtClean="0"/>
              <a:t>any</a:t>
            </a:r>
            <a:r>
              <a:rPr lang="en-US" altLang="en-US" sz="2800" b="1" smtClean="0"/>
              <a:t> tier.</a:t>
            </a:r>
          </a:p>
        </p:txBody>
      </p:sp>
      <p:sp>
        <p:nvSpPr>
          <p:cNvPr id="137220"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94BEBAC-7EF7-4B82-A334-43E2C68A303E}" type="slidenum">
              <a:rPr lang="en-US" altLang="en-US"/>
              <a:pPr/>
              <a:t>33</a:t>
            </a:fld>
            <a:endParaRPr lang="en-US" altLang="en-US"/>
          </a:p>
        </p:txBody>
      </p:sp>
    </p:spTree>
    <p:extLst>
      <p:ext uri="{BB962C8B-B14F-4D97-AF65-F5344CB8AC3E}">
        <p14:creationId xmlns:p14="http://schemas.microsoft.com/office/powerpoint/2010/main" val="3979538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p:sp>
      <p:sp>
        <p:nvSpPr>
          <p:cNvPr id="13926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9268"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5AE3652-1338-40D7-AA2A-82A0CA528577}" type="slidenum">
              <a:rPr lang="en-US" altLang="en-US"/>
              <a:pPr/>
              <a:t>34</a:t>
            </a:fld>
            <a:endParaRPr lang="en-US" altLang="en-US"/>
          </a:p>
        </p:txBody>
      </p:sp>
    </p:spTree>
    <p:extLst>
      <p:ext uri="{BB962C8B-B14F-4D97-AF65-F5344CB8AC3E}">
        <p14:creationId xmlns:p14="http://schemas.microsoft.com/office/powerpoint/2010/main" val="1683596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p:sp>
      <p:sp>
        <p:nvSpPr>
          <p:cNvPr id="14131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Following these steps insures that no one comes to the MTSS Team table with data that is not representative of how the student is actually performing. Good decisions are made with accurate data.</a:t>
            </a:r>
          </a:p>
        </p:txBody>
      </p:sp>
      <p:sp>
        <p:nvSpPr>
          <p:cNvPr id="141316"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202C988-9469-47C0-82D5-4F95FD3F0649}" type="slidenum">
              <a:rPr lang="en-US" altLang="en-US"/>
              <a:pPr/>
              <a:t>35</a:t>
            </a:fld>
            <a:endParaRPr lang="en-US" altLang="en-US"/>
          </a:p>
        </p:txBody>
      </p:sp>
    </p:spTree>
    <p:extLst>
      <p:ext uri="{BB962C8B-B14F-4D97-AF65-F5344CB8AC3E}">
        <p14:creationId xmlns:p14="http://schemas.microsoft.com/office/powerpoint/2010/main" val="10094791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FACILITATOR, PLEASE SAY:</a:t>
            </a:r>
          </a:p>
          <a:p>
            <a:r>
              <a:rPr lang="en-US" altLang="en-US" smtClean="0"/>
              <a:t>This chart helps to determine when EFFECTIVENESS of an intervention can be determined. NOT when the decision can be made about a referral to ECE—which is not the focus of or the reason for intervention in the first place.</a:t>
            </a:r>
          </a:p>
        </p:txBody>
      </p:sp>
      <p:sp>
        <p:nvSpPr>
          <p:cNvPr id="144388"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7D9C4D-A6C8-4D7F-9685-48BD9EB8FC09}" type="slidenum">
              <a:rPr lang="en-US" altLang="en-US"/>
              <a:pPr/>
              <a:t>37</a:t>
            </a:fld>
            <a:endParaRPr lang="en-US" altLang="en-US"/>
          </a:p>
        </p:txBody>
      </p:sp>
    </p:spTree>
    <p:extLst>
      <p:ext uri="{BB962C8B-B14F-4D97-AF65-F5344CB8AC3E}">
        <p14:creationId xmlns:p14="http://schemas.microsoft.com/office/powerpoint/2010/main" val="3993518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p:sp>
      <p:sp>
        <p:nvSpPr>
          <p:cNvPr id="11469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771337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p:sp>
      <p:sp>
        <p:nvSpPr>
          <p:cNvPr id="11673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400682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31526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p:sp>
      <p:sp>
        <p:nvSpPr>
          <p:cNvPr id="12697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66343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p:sp>
      <p:sp>
        <p:nvSpPr>
          <p:cNvPr id="12902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89869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p:sp>
      <p:sp>
        <p:nvSpPr>
          <p:cNvPr id="13107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1076"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28A123-E4D4-47F5-AEB3-DCC761D3B32A}" type="slidenum">
              <a:rPr lang="en-US" altLang="en-US"/>
              <a:pPr/>
              <a:t>30</a:t>
            </a:fld>
            <a:endParaRPr lang="en-US" altLang="en-US"/>
          </a:p>
        </p:txBody>
      </p:sp>
    </p:spTree>
    <p:extLst>
      <p:ext uri="{BB962C8B-B14F-4D97-AF65-F5344CB8AC3E}">
        <p14:creationId xmlns:p14="http://schemas.microsoft.com/office/powerpoint/2010/main" val="1168916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p:sp>
      <p:sp>
        <p:nvSpPr>
          <p:cNvPr id="13312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3124" name="Slide Number Placeholder 3"/>
          <p:cNvSpPr>
            <a:spLocks noGrp="1"/>
          </p:cNvSpPr>
          <p:nvPr>
            <p:ph type="sldNum" sz="quarter" idx="4294967295"/>
          </p:nvPr>
        </p:nvSpPr>
        <p:spPr bwMode="auto">
          <a:xfrm>
            <a:off x="3897313" y="8829675"/>
            <a:ext cx="2982912"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8EFE469-9CA3-4724-8CF7-D439D368AA36}" type="slidenum">
              <a:rPr lang="en-US" altLang="en-US"/>
              <a:pPr/>
              <a:t>31</a:t>
            </a:fld>
            <a:endParaRPr lang="en-US" altLang="en-US"/>
          </a:p>
        </p:txBody>
      </p:sp>
    </p:spTree>
    <p:extLst>
      <p:ext uri="{BB962C8B-B14F-4D97-AF65-F5344CB8AC3E}">
        <p14:creationId xmlns:p14="http://schemas.microsoft.com/office/powerpoint/2010/main" val="3643672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CF009723-D16D-406B-9444-B11AF5A375C7}" type="datetime1">
              <a:rPr lang="en-US" smtClean="0"/>
              <a:t>2/12/2017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9F0B25-1CD9-40F8-A1C7-298673BE7E62}" type="datetime1">
              <a:rPr lang="en-US" smtClean="0"/>
              <a:t>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88ACE2-9113-4492-8B51-8E0122A401BB}" type="datetime1">
              <a:rPr lang="en-US" smtClean="0"/>
              <a:t>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E77047-2C06-4765-9AA2-91885707EB42}" type="datetime1">
              <a:rPr lang="en-US" smtClean="0"/>
              <a:t>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E77C27-D3CE-4A2F-AE44-30A01C0DC808}" type="datetime1">
              <a:rPr lang="en-US" smtClean="0"/>
              <a:t>2/12/2017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964B70-C6AD-4A45-B66B-5ACCBF1E4945}" type="datetime1">
              <a:rPr lang="en-US" smtClean="0"/>
              <a:t>2/12/2017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3FBC9E-EF37-4AE6-89A3-16162BFB92FB}" type="datetime1">
              <a:rPr lang="en-US" smtClean="0"/>
              <a:t>2/12/2017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0B1CDB8-7664-40D5-90FE-1A6E4BF5F492}" type="datetime1">
              <a:rPr lang="en-US" smtClean="0"/>
              <a:t>2/12/2017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DF59C-99D2-4613-94DB-831ED7503679}" type="datetime1">
              <a:rPr lang="en-US" smtClean="0"/>
              <a:t>2/12/2017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E4E29E9-66E7-4E85-9D32-C2F5EED6F2BB}" type="datetime1">
              <a:rPr lang="en-US" smtClean="0"/>
              <a:t>2/12/2017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330971D-02CE-4FE0-BA12-6AAB428925BE}" type="datetime1">
              <a:rPr lang="en-US" smtClean="0"/>
              <a:t>2/12/2017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31547C83-41C4-4AE0-A18C-FEDD23291EBC}" type="datetime1">
              <a:rPr lang="en-US" smtClean="0"/>
              <a:t>2/12/2017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89320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3"/>
          <p:cNvSpPr>
            <a:spLocks noGrp="1"/>
          </p:cNvSpPr>
          <p:nvPr>
            <p:ph type="title"/>
          </p:nvPr>
        </p:nvSpPr>
        <p:spPr>
          <a:xfrm>
            <a:off x="2305651" y="338711"/>
            <a:ext cx="7809347" cy="2716212"/>
          </a:xfrm>
        </p:spPr>
        <p:txBody>
          <a:bodyPr/>
          <a:lstStyle/>
          <a:p>
            <a:pPr eaLnBrk="1" hangingPunct="1"/>
            <a:r>
              <a:rPr lang="en-US" altLang="en-US" b="1" dirty="0" smtClean="0">
                <a:solidFill>
                  <a:schemeClr val="accent4"/>
                </a:solidFill>
              </a:rPr>
              <a:t>CAP #1  Guided Reading with a focus on Individual Prompts</a:t>
            </a:r>
            <a:endParaRPr lang="en-US" altLang="en-US" b="1" dirty="0">
              <a:solidFill>
                <a:schemeClr val="accent4"/>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1992" y="2477309"/>
            <a:ext cx="5080000" cy="3810000"/>
          </a:xfrm>
          <a:prstGeom prst="rect">
            <a:avLst/>
          </a:prstGeom>
        </p:spPr>
      </p:pic>
      <p:sp>
        <p:nvSpPr>
          <p:cNvPr id="6" name="Slide Number Placeholder 5"/>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159554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altLang="en-US" dirty="0" smtClean="0">
                <a:solidFill>
                  <a:srgbClr val="FF0000"/>
                </a:solidFill>
              </a:rPr>
              <a:t>Guided Reading Reflection</a:t>
            </a:r>
          </a:p>
        </p:txBody>
      </p:sp>
      <p:sp>
        <p:nvSpPr>
          <p:cNvPr id="97283" name="Content Placeholder 2"/>
          <p:cNvSpPr>
            <a:spLocks noGrp="1"/>
          </p:cNvSpPr>
          <p:nvPr>
            <p:ph idx="1"/>
          </p:nvPr>
        </p:nvSpPr>
        <p:spPr>
          <a:xfrm>
            <a:off x="2005013" y="1905001"/>
            <a:ext cx="8458200" cy="4525963"/>
          </a:xfrm>
        </p:spPr>
        <p:txBody>
          <a:bodyPr/>
          <a:lstStyle/>
          <a:p>
            <a:pPr marL="0" indent="0">
              <a:buNone/>
              <a:defRPr/>
            </a:pPr>
            <a:r>
              <a:rPr lang="en-US" altLang="en-US" sz="4000" dirty="0" smtClean="0">
                <a:solidFill>
                  <a:schemeClr val="accent4"/>
                </a:solidFill>
              </a:rPr>
              <a:t>Please respond:</a:t>
            </a:r>
          </a:p>
          <a:p>
            <a:pPr marL="0" indent="0">
              <a:buNone/>
              <a:defRPr/>
            </a:pPr>
            <a:endParaRPr lang="en-US" altLang="en-US" sz="4000" dirty="0">
              <a:solidFill>
                <a:schemeClr val="accent4"/>
              </a:solidFill>
            </a:endParaRPr>
          </a:p>
          <a:p>
            <a:pPr marL="0" indent="0">
              <a:buNone/>
              <a:defRPr/>
            </a:pPr>
            <a:r>
              <a:rPr lang="en-US" sz="4000" i="1" dirty="0">
                <a:solidFill>
                  <a:schemeClr val="accent4"/>
                </a:solidFill>
              </a:rPr>
              <a:t>Think about your </a:t>
            </a:r>
            <a:r>
              <a:rPr lang="en-US" sz="4000" i="1" dirty="0" smtClean="0">
                <a:solidFill>
                  <a:schemeClr val="accent4"/>
                </a:solidFill>
              </a:rPr>
              <a:t>guided </a:t>
            </a:r>
            <a:r>
              <a:rPr lang="en-US" sz="4000" i="1" dirty="0">
                <a:solidFill>
                  <a:schemeClr val="accent4"/>
                </a:solidFill>
              </a:rPr>
              <a:t>reading lessons and ask yourself, what have I taught the readers how to do today that they will be able to do with other texts?</a:t>
            </a:r>
            <a:endParaRPr lang="en-US" sz="4000" dirty="0">
              <a:solidFill>
                <a:schemeClr val="accent4"/>
              </a:solidFill>
            </a:endParaRPr>
          </a:p>
          <a:p>
            <a:pPr marL="0" indent="0">
              <a:buNone/>
              <a:defRPr/>
            </a:pPr>
            <a:endParaRPr lang="en-US" altLang="en-US" dirty="0" smtClean="0"/>
          </a:p>
          <a:p>
            <a:pPr marL="0" indent="0">
              <a:buNone/>
              <a:defRPr/>
            </a:pPr>
            <a:endParaRPr lang="en-US" altLang="en-US" dirty="0"/>
          </a:p>
          <a:p>
            <a:pPr marL="0" indent="0">
              <a:buNone/>
              <a:defRPr/>
            </a:pPr>
            <a:endParaRPr lang="en-US" altLang="en-US" dirty="0" smtClean="0"/>
          </a:p>
          <a:p>
            <a:pPr>
              <a:defRPr/>
            </a:pPr>
            <a:endParaRPr lang="en-US" altLang="en-US" dirty="0" smtClean="0"/>
          </a:p>
          <a:p>
            <a:pPr>
              <a:defRPr/>
            </a:pP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252964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pPr>
            <a:r>
              <a:rPr lang="en-US" altLang="en-US" sz="3600" b="1" i="1" dirty="0">
                <a:solidFill>
                  <a:schemeClr val="tx1"/>
                </a:solidFill>
              </a:rPr>
              <a:t>Welcome</a:t>
            </a:r>
            <a:r>
              <a:rPr lang="en-US" altLang="en-US" sz="3600" dirty="0" smtClean="0">
                <a:solidFill>
                  <a:schemeClr val="tx1"/>
                </a:solidFill>
              </a:rPr>
              <a:t>!</a:t>
            </a:r>
          </a:p>
          <a:p>
            <a:pPr marL="66675" indent="0">
              <a:spcBef>
                <a:spcPts val="500"/>
              </a:spcBef>
              <a:buClr>
                <a:srgbClr val="94C600"/>
              </a:buClr>
              <a:buSzPct val="76000"/>
              <a:buFontTx/>
              <a:buChar char="•"/>
            </a:pPr>
            <a:r>
              <a:rPr lang="en-US" altLang="en-US" sz="3600" dirty="0">
                <a:solidFill>
                  <a:schemeClr val="tx1"/>
                </a:solidFill>
              </a:rPr>
              <a:t>Review of the Literacy Project Essentials </a:t>
            </a:r>
          </a:p>
          <a:p>
            <a:pPr marL="66675" indent="0">
              <a:spcBef>
                <a:spcPts val="500"/>
              </a:spcBef>
              <a:buClr>
                <a:srgbClr val="94C600"/>
              </a:buClr>
              <a:buSzPct val="76000"/>
              <a:buFontTx/>
              <a:buChar char="•"/>
            </a:pPr>
            <a:r>
              <a:rPr lang="en-US" altLang="en-US" sz="3600" dirty="0">
                <a:solidFill>
                  <a:srgbClr val="FF0000"/>
                </a:solidFill>
              </a:rPr>
              <a:t>CAP #1 Debrief</a:t>
            </a:r>
          </a:p>
          <a:p>
            <a:pPr marL="66675" indent="0">
              <a:spcBef>
                <a:spcPts val="500"/>
              </a:spcBef>
              <a:buClr>
                <a:srgbClr val="94C600"/>
              </a:buClr>
              <a:buSzPct val="76000"/>
              <a:buFontTx/>
              <a:buChar char="•"/>
            </a:pPr>
            <a:r>
              <a:rPr lang="en-US" altLang="en-US" sz="3600" dirty="0">
                <a:solidFill>
                  <a:schemeClr val="tx1"/>
                </a:solidFill>
              </a:rPr>
              <a:t>Guided Reading and a Gradient of Text to Select Books</a:t>
            </a:r>
          </a:p>
          <a:p>
            <a:pPr marL="66675" indent="0">
              <a:spcBef>
                <a:spcPts val="500"/>
              </a:spcBef>
              <a:buClr>
                <a:srgbClr val="94C600"/>
              </a:buClr>
              <a:buSzPct val="76000"/>
              <a:buFontTx/>
              <a:buChar char="•"/>
            </a:pPr>
            <a:r>
              <a:rPr lang="en-US" altLang="en-US" sz="3600" dirty="0">
                <a:solidFill>
                  <a:srgbClr val="FF0000"/>
                </a:solidFill>
              </a:rPr>
              <a:t>Break</a:t>
            </a:r>
          </a:p>
          <a:p>
            <a:pPr marL="66675" indent="0">
              <a:spcBef>
                <a:spcPts val="500"/>
              </a:spcBef>
              <a:buClr>
                <a:srgbClr val="94C600"/>
              </a:buClr>
              <a:buSzPct val="76000"/>
              <a:buFontTx/>
              <a:buChar char="•"/>
            </a:pPr>
            <a:r>
              <a:rPr lang="en-US" altLang="en-US" sz="3600" dirty="0">
                <a:solidFill>
                  <a:schemeClr val="tx1"/>
                </a:solidFill>
              </a:rPr>
              <a:t>Language and Literacy – The Important Connection</a:t>
            </a:r>
          </a:p>
          <a:p>
            <a:pPr marL="66675" indent="0">
              <a:spcBef>
                <a:spcPts val="500"/>
              </a:spcBef>
              <a:buClr>
                <a:srgbClr val="94C600"/>
              </a:buClr>
              <a:buSzPct val="76000"/>
              <a:buFontTx/>
              <a:buChar char="•"/>
            </a:pPr>
            <a:r>
              <a:rPr lang="en-US" altLang="en-US" sz="3600" dirty="0">
                <a:solidFill>
                  <a:srgbClr val="FF0000"/>
                </a:solidFill>
              </a:rPr>
              <a:t>Diagnostic Reading Case Study</a:t>
            </a:r>
          </a:p>
          <a:p>
            <a:pPr marL="66675" indent="0">
              <a:spcBef>
                <a:spcPts val="500"/>
              </a:spcBef>
              <a:buClr>
                <a:srgbClr val="94C600"/>
              </a:buClr>
              <a:buSzPct val="76000"/>
              <a:buFontTx/>
              <a:buChar char="•"/>
            </a:pPr>
            <a:r>
              <a:rPr lang="en-US" altLang="en-US" sz="3600" dirty="0">
                <a:solidFill>
                  <a:schemeClr val="tx1"/>
                </a:solidFill>
              </a:rPr>
              <a:t>Wrap up and adjourn!</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9530" y="441309"/>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altLang="en-US" dirty="0" smtClean="0">
                <a:solidFill>
                  <a:srgbClr val="FF0000"/>
                </a:solidFill>
              </a:rPr>
              <a:t>Guided Reading and Using a Gradient of Text to Select Books</a:t>
            </a:r>
          </a:p>
        </p:txBody>
      </p:sp>
      <p:sp>
        <p:nvSpPr>
          <p:cNvPr id="97283" name="Content Placeholder 2"/>
          <p:cNvSpPr>
            <a:spLocks noGrp="1"/>
          </p:cNvSpPr>
          <p:nvPr>
            <p:ph idx="1"/>
          </p:nvPr>
        </p:nvSpPr>
        <p:spPr>
          <a:xfrm>
            <a:off x="1322151" y="1965960"/>
            <a:ext cx="10137031" cy="7469870"/>
          </a:xfrm>
        </p:spPr>
        <p:txBody>
          <a:bodyPr/>
          <a:lstStyle/>
          <a:p>
            <a:pPr>
              <a:defRPr/>
            </a:pPr>
            <a:r>
              <a:rPr lang="en-US" sz="3600" dirty="0">
                <a:solidFill>
                  <a:schemeClr val="accent4"/>
                </a:solidFill>
              </a:rPr>
              <a:t>Just because a book has a level does not mean it is high quality.</a:t>
            </a:r>
          </a:p>
          <a:p>
            <a:pPr>
              <a:defRPr/>
            </a:pPr>
            <a:r>
              <a:rPr lang="en-US" sz="3600" dirty="0">
                <a:solidFill>
                  <a:schemeClr val="accent4"/>
                </a:solidFill>
              </a:rPr>
              <a:t>When teachers understand the 10 text characteristics that are used to determine the level, they understand its demands on the reader and can use it in a more powerful way in teaching.</a:t>
            </a:r>
          </a:p>
          <a:p>
            <a:pPr>
              <a:defRPr/>
            </a:pPr>
            <a:r>
              <a:rPr lang="en-US" sz="3600" dirty="0">
                <a:solidFill>
                  <a:schemeClr val="accent4"/>
                </a:solidFill>
              </a:rPr>
              <a:t>The ability to analyze texts represents important teacher knowledge that takes time to develop.</a:t>
            </a:r>
          </a:p>
          <a:p>
            <a:pPr marL="0" indent="0">
              <a:buNone/>
              <a:defRPr/>
            </a:pPr>
            <a:endParaRPr lang="en-US" altLang="en-US" dirty="0" smtClean="0"/>
          </a:p>
          <a:p>
            <a:pPr marL="0" indent="0">
              <a:buNone/>
              <a:defRPr/>
            </a:pPr>
            <a:endParaRPr lang="en-US" altLang="en-US" dirty="0"/>
          </a:p>
          <a:p>
            <a:pPr marL="0" indent="0">
              <a:buNone/>
              <a:defRPr/>
            </a:pPr>
            <a:endParaRPr lang="en-US" altLang="en-US" dirty="0" smtClean="0"/>
          </a:p>
          <a:p>
            <a:pPr>
              <a:defRPr/>
            </a:pPr>
            <a:endParaRPr lang="en-US" altLang="en-US" dirty="0" smtClean="0"/>
          </a:p>
          <a:p>
            <a:pPr>
              <a:defRPr/>
            </a:pP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769583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3314700" y="597853"/>
            <a:ext cx="9875520" cy="1356360"/>
          </a:xfrm>
        </p:spPr>
        <p:txBody>
          <a:bodyPr/>
          <a:lstStyle/>
          <a:p>
            <a:r>
              <a:rPr lang="en-US" altLang="en-US" dirty="0" smtClean="0">
                <a:solidFill>
                  <a:srgbClr val="0070C0"/>
                </a:solidFill>
              </a:rPr>
              <a:t>Language and Literacy</a:t>
            </a:r>
          </a:p>
        </p:txBody>
      </p:sp>
      <p:sp>
        <p:nvSpPr>
          <p:cNvPr id="117763" name="Content Placeholder 2"/>
          <p:cNvSpPr>
            <a:spLocks noGrp="1"/>
          </p:cNvSpPr>
          <p:nvPr>
            <p:ph idx="1"/>
          </p:nvPr>
        </p:nvSpPr>
        <p:spPr>
          <a:xfrm>
            <a:off x="1959026" y="2274253"/>
            <a:ext cx="8229600" cy="4876800"/>
          </a:xfrm>
        </p:spPr>
        <p:txBody>
          <a:bodyPr/>
          <a:lstStyle/>
          <a:p>
            <a:r>
              <a:rPr lang="en-US" altLang="en-US" sz="3600" dirty="0">
                <a:solidFill>
                  <a:srgbClr val="0070C0"/>
                </a:solidFill>
              </a:rPr>
              <a:t>Look back at your notes from the reading </a:t>
            </a:r>
            <a:r>
              <a:rPr lang="en-US" altLang="en-US" sz="3600" i="1" dirty="0"/>
              <a:t>Speaking Out for Language: Why Language Is Central to Reading Development.</a:t>
            </a:r>
            <a:endParaRPr lang="en-US" altLang="en-US" sz="3600" dirty="0"/>
          </a:p>
          <a:p>
            <a:pPr marL="914400" lvl="2" indent="0">
              <a:buNone/>
            </a:pPr>
            <a:endParaRPr lang="en-US" altLang="en-US" dirty="0" smtClean="0"/>
          </a:p>
          <a:p>
            <a:r>
              <a:rPr lang="en-US" altLang="en-US" sz="3600" dirty="0">
                <a:solidFill>
                  <a:srgbClr val="0070C0"/>
                </a:solidFill>
              </a:rPr>
              <a:t>Participate in Reciprocal Teaching</a:t>
            </a:r>
            <a:endParaRPr lang="en-US" altLang="en-US" sz="2800" dirty="0"/>
          </a:p>
        </p:txBody>
      </p:sp>
      <p:pic>
        <p:nvPicPr>
          <p:cNvPr id="11776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832952" y="597853"/>
            <a:ext cx="1600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76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215" y="597853"/>
            <a:ext cx="1600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1407953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1811338" y="226060"/>
            <a:ext cx="8458200" cy="1036638"/>
          </a:xfrm>
        </p:spPr>
        <p:txBody>
          <a:bodyPr/>
          <a:lstStyle/>
          <a:p>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811338" y="1049338"/>
            <a:ext cx="8628062" cy="5808662"/>
          </a:xfrm>
        </p:spPr>
        <p:txBody>
          <a:bodyPr>
            <a:normAutofit fontScale="92500" lnSpcReduction="10000"/>
          </a:bodyPr>
          <a:lstStyle/>
          <a:p>
            <a:pPr marL="114300" indent="0">
              <a:buNone/>
              <a:defRPr/>
            </a:pPr>
            <a:endParaRPr lang="en-US" altLang="en-US" sz="3600" dirty="0" smtClean="0">
              <a:solidFill>
                <a:schemeClr val="accent4"/>
              </a:solidFill>
            </a:endParaRPr>
          </a:p>
          <a:p>
            <a:pPr marL="114300" indent="0">
              <a:buNone/>
              <a:defRPr/>
            </a:pPr>
            <a:r>
              <a:rPr lang="en-US" altLang="en-US" sz="3600" dirty="0" smtClean="0">
                <a:solidFill>
                  <a:schemeClr val="accent4"/>
                </a:solidFill>
              </a:rPr>
              <a:t>Learning </a:t>
            </a:r>
            <a:r>
              <a:rPr lang="en-US" altLang="en-US" sz="3600" dirty="0">
                <a:solidFill>
                  <a:schemeClr val="accent4"/>
                </a:solidFill>
              </a:rPr>
              <a:t>Outcomes:</a:t>
            </a:r>
          </a:p>
          <a:p>
            <a:pPr marL="685800" indent="-571500">
              <a:buFont typeface="Wingdings" panose="05000000000000000000" pitchFamily="2" charset="2"/>
              <a:buChar char="ü"/>
              <a:defRPr/>
            </a:pPr>
            <a:r>
              <a:rPr lang="en-US" altLang="en-US" sz="3600" dirty="0">
                <a:solidFill>
                  <a:schemeClr val="accent4"/>
                </a:solidFill>
              </a:rPr>
              <a:t>Learned process for diagnosing and helping our most struggling readers (</a:t>
            </a:r>
            <a:r>
              <a:rPr lang="en-US" altLang="en-US" sz="3600" dirty="0" smtClean="0">
                <a:solidFill>
                  <a:schemeClr val="accent4"/>
                </a:solidFill>
              </a:rPr>
              <a:t>i.e., </a:t>
            </a:r>
            <a:r>
              <a:rPr lang="en-US" altLang="en-US" sz="3600" dirty="0">
                <a:solidFill>
                  <a:schemeClr val="accent4"/>
                </a:solidFill>
              </a:rPr>
              <a:t>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4"/>
                </a:solidFill>
              </a:rPr>
              <a:t>Understanding the role of assessment in MTSS for Reading Instruction</a:t>
            </a:r>
            <a:endParaRPr lang="en-US" altLang="en-US" dirty="0" smtClean="0">
              <a:solidFill>
                <a:schemeClr val="accent4"/>
              </a:solidFill>
            </a:endParaRPr>
          </a:p>
          <a:p>
            <a:pPr marL="685800" indent="-571500">
              <a:buFont typeface="Wingdings" panose="05000000000000000000" pitchFamily="2" charset="2"/>
              <a:buChar char="ü"/>
              <a:defRPr/>
            </a:pPr>
            <a:r>
              <a:rPr lang="en-US" altLang="en-US" sz="3600" dirty="0">
                <a:solidFill>
                  <a:schemeClr val="accent4"/>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
        <p:nvSpPr>
          <p:cNvPr id="2" name="Slide Number Placeholder 1"/>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2683489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22050128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pPr algn="ctr"/>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7634056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24855508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25133909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3258562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altLang="en-US" dirty="0" smtClean="0">
                <a:solidFill>
                  <a:schemeClr val="accent2"/>
                </a:solidFill>
              </a:rPr>
              <a:t>Let’s </a:t>
            </a:r>
            <a:r>
              <a:rPr lang="en-US" altLang="en-US" dirty="0" smtClean="0">
                <a:solidFill>
                  <a:schemeClr val="accent2"/>
                </a:solidFill>
              </a:rPr>
              <a:t>Practice</a:t>
            </a:r>
            <a:endParaRPr lang="en-US" altLang="en-US" dirty="0" smtClean="0">
              <a:solidFill>
                <a:schemeClr val="accent2"/>
              </a:solidFill>
            </a:endParaRPr>
          </a:p>
        </p:txBody>
      </p:sp>
      <p:sp>
        <p:nvSpPr>
          <p:cNvPr id="1259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B56FD50-B731-4AAD-948D-84805F1E0648}" type="slidenum">
              <a:rPr lang="en-US" altLang="en-US"/>
              <a:pPr/>
              <a:t>28</a:t>
            </a:fld>
            <a:endParaRPr lang="en-US" altLang="en-US"/>
          </a:p>
        </p:txBody>
      </p:sp>
      <p:pic>
        <p:nvPicPr>
          <p:cNvPr id="125956"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600" y="1712914"/>
            <a:ext cx="8231188"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7" name="Rectangle 6"/>
          <p:cNvSpPr>
            <a:spLocks noChangeArrowheads="1"/>
          </p:cNvSpPr>
          <p:nvPr/>
        </p:nvSpPr>
        <p:spPr bwMode="auto">
          <a:xfrm>
            <a:off x="2067338" y="3887789"/>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spTree>
    <p:extLst>
      <p:ext uri="{BB962C8B-B14F-4D97-AF65-F5344CB8AC3E}">
        <p14:creationId xmlns:p14="http://schemas.microsoft.com/office/powerpoint/2010/main" val="26604239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altLang="en-US" dirty="0" smtClean="0">
                <a:solidFill>
                  <a:schemeClr val="accent2"/>
                </a:solidFill>
              </a:rPr>
              <a:t>Let’s </a:t>
            </a:r>
            <a:r>
              <a:rPr lang="en-US" altLang="en-US" dirty="0" smtClean="0">
                <a:solidFill>
                  <a:schemeClr val="accent2"/>
                </a:solidFill>
              </a:rPr>
              <a:t>Practice</a:t>
            </a:r>
            <a:endParaRPr lang="en-US" altLang="en-US" dirty="0" smtClean="0">
              <a:solidFill>
                <a:schemeClr val="accent2"/>
              </a:solidFill>
            </a:endParaRPr>
          </a:p>
        </p:txBody>
      </p:sp>
      <p:sp>
        <p:nvSpPr>
          <p:cNvPr id="12800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452D713-57D2-40EB-AE74-777425CDC0B8}" type="slidenum">
              <a:rPr lang="en-US" altLang="en-US"/>
              <a:pPr/>
              <a:t>29</a:t>
            </a:fld>
            <a:endParaRPr lang="en-US" altLang="en-US"/>
          </a:p>
        </p:txBody>
      </p:sp>
      <p:sp>
        <p:nvSpPr>
          <p:cNvPr id="128004" name="Rectangle 6"/>
          <p:cNvSpPr>
            <a:spLocks noChangeArrowheads="1"/>
          </p:cNvSpPr>
          <p:nvPr/>
        </p:nvSpPr>
        <p:spPr bwMode="auto">
          <a:xfrm>
            <a:off x="1981200" y="3897313"/>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pic>
        <p:nvPicPr>
          <p:cNvPr id="128005"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0" y="1712914"/>
            <a:ext cx="86868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3816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2"/>
          <p:cNvSpPr>
            <a:spLocks noGrp="1"/>
          </p:cNvSpPr>
          <p:nvPr>
            <p:ph type="title"/>
          </p:nvPr>
        </p:nvSpPr>
        <p:spPr/>
        <p:txBody>
          <a:bodyPr/>
          <a:lstStyle/>
          <a:p>
            <a:r>
              <a:rPr lang="en-US" altLang="en-US" dirty="0" smtClean="0">
                <a:solidFill>
                  <a:schemeClr val="accent2"/>
                </a:solidFill>
              </a:rPr>
              <a:t>Intervention Defined</a:t>
            </a:r>
          </a:p>
        </p:txBody>
      </p:sp>
      <p:sp>
        <p:nvSpPr>
          <p:cNvPr id="2" name="Content Placeholder 1"/>
          <p:cNvSpPr>
            <a:spLocks noGrp="1"/>
          </p:cNvSpPr>
          <p:nvPr>
            <p:ph sz="half" idx="1"/>
          </p:nvPr>
        </p:nvSpPr>
        <p:spPr>
          <a:xfrm>
            <a:off x="1143000" y="1822651"/>
            <a:ext cx="4622800" cy="4003675"/>
          </a:xfrm>
        </p:spPr>
        <p:txBody>
          <a:bodyPr>
            <a:normAutofit fontScale="77500" lnSpcReduction="20000"/>
          </a:bodyPr>
          <a:lstStyle/>
          <a:p>
            <a:pPr marL="0" indent="0">
              <a:buNone/>
              <a:defRPr/>
            </a:pPr>
            <a:endParaRPr lang="en-US" sz="2401" b="1" i="1" dirty="0"/>
          </a:p>
          <a:p>
            <a:pPr marL="0" indent="0">
              <a:buNone/>
              <a:defRPr/>
            </a:pPr>
            <a:r>
              <a:rPr lang="en-US" sz="4400" b="1" i="1" dirty="0">
                <a:solidFill>
                  <a:schemeClr val="accent4"/>
                </a:solidFill>
              </a:rPr>
              <a:t>Systematic</a:t>
            </a:r>
            <a:r>
              <a:rPr lang="en-US" sz="4400" i="1" dirty="0">
                <a:solidFill>
                  <a:schemeClr val="accent4"/>
                </a:solidFill>
              </a:rPr>
              <a:t> and </a:t>
            </a:r>
            <a:r>
              <a:rPr lang="en-US" sz="4400" b="1" i="1" dirty="0">
                <a:solidFill>
                  <a:schemeClr val="accent4"/>
                </a:solidFill>
              </a:rPr>
              <a:t>appropriately intensive </a:t>
            </a:r>
            <a:r>
              <a:rPr lang="en-US" sz="4400" i="1" dirty="0">
                <a:solidFill>
                  <a:schemeClr val="accent4"/>
                </a:solidFill>
              </a:rPr>
              <a:t>assistance provided for</a:t>
            </a:r>
            <a:r>
              <a:rPr lang="en-US" sz="4400" b="1" i="1" dirty="0">
                <a:solidFill>
                  <a:schemeClr val="accent4"/>
                </a:solidFill>
              </a:rPr>
              <a:t> a student who is at risk </a:t>
            </a:r>
            <a:r>
              <a:rPr lang="en-US" sz="4400" i="1" dirty="0">
                <a:solidFill>
                  <a:schemeClr val="accent4"/>
                </a:solidFill>
              </a:rPr>
              <a:t>for or is already underperforming</a:t>
            </a:r>
            <a:r>
              <a:rPr lang="en-US" sz="4400" b="1" i="1" dirty="0">
                <a:solidFill>
                  <a:schemeClr val="accent4"/>
                </a:solidFill>
              </a:rPr>
              <a:t> </a:t>
            </a:r>
            <a:r>
              <a:rPr lang="en-US" sz="4400" i="1" dirty="0">
                <a:solidFill>
                  <a:schemeClr val="accent4"/>
                </a:solidFill>
              </a:rPr>
              <a:t>as </a:t>
            </a:r>
            <a:r>
              <a:rPr lang="en-US" sz="4400" b="1" i="1" dirty="0">
                <a:solidFill>
                  <a:schemeClr val="accent4"/>
                </a:solidFill>
              </a:rPr>
              <a:t>compared to appropriate grade- or age-level standards</a:t>
            </a:r>
          </a:p>
        </p:txBody>
      </p:sp>
      <p:sp>
        <p:nvSpPr>
          <p:cNvPr id="4" name="Content Placeholder 3"/>
          <p:cNvSpPr>
            <a:spLocks noGrp="1"/>
          </p:cNvSpPr>
          <p:nvPr>
            <p:ph sz="half" idx="2"/>
          </p:nvPr>
        </p:nvSpPr>
        <p:spPr>
          <a:xfrm>
            <a:off x="6270625" y="1545346"/>
            <a:ext cx="4916170" cy="4130270"/>
          </a:xfrm>
        </p:spPr>
        <p:txBody>
          <a:bodyPr>
            <a:noAutofit/>
          </a:bodyPr>
          <a:lstStyle/>
          <a:p>
            <a:pPr>
              <a:defRPr/>
            </a:pPr>
            <a:r>
              <a:rPr lang="en-US" sz="2000" b="1" dirty="0" smtClean="0">
                <a:solidFill>
                  <a:schemeClr val="tx2"/>
                </a:solidFill>
              </a:rPr>
              <a:t>Systematic</a:t>
            </a:r>
            <a:r>
              <a:rPr lang="en-US" sz="2000" dirty="0" smtClean="0">
                <a:solidFill>
                  <a:schemeClr val="tx2"/>
                </a:solidFill>
              </a:rPr>
              <a:t>—there is a plan (in writing) for delivering instruction and monitoring progress</a:t>
            </a:r>
          </a:p>
          <a:p>
            <a:pPr>
              <a:defRPr/>
            </a:pPr>
            <a:r>
              <a:rPr lang="en-US" sz="2000" b="1" dirty="0" smtClean="0">
                <a:solidFill>
                  <a:schemeClr val="tx2"/>
                </a:solidFill>
              </a:rPr>
              <a:t>Appropriately intensive</a:t>
            </a:r>
            <a:r>
              <a:rPr lang="en-US" sz="2000" dirty="0" smtClean="0">
                <a:solidFill>
                  <a:schemeClr val="tx2"/>
                </a:solidFill>
              </a:rPr>
              <a:t>—frequency and duration of intervention matches student need, as does the intervention itself</a:t>
            </a:r>
          </a:p>
          <a:p>
            <a:pPr>
              <a:defRPr/>
            </a:pPr>
            <a:r>
              <a:rPr lang="en-US" sz="2000" b="1" dirty="0">
                <a:solidFill>
                  <a:schemeClr val="tx2"/>
                </a:solidFill>
              </a:rPr>
              <a:t>A</a:t>
            </a:r>
            <a:r>
              <a:rPr lang="en-US" sz="2000" b="1" dirty="0" smtClean="0">
                <a:solidFill>
                  <a:schemeClr val="tx2"/>
                </a:solidFill>
              </a:rPr>
              <a:t> student who is at risk</a:t>
            </a:r>
            <a:r>
              <a:rPr lang="en-US" sz="2000" dirty="0" smtClean="0">
                <a:solidFill>
                  <a:schemeClr val="tx2"/>
                </a:solidFill>
              </a:rPr>
              <a:t>—any student identified as below grade level by the Universal Screener, as well as students who are at risk for losing interest or motivation due to their accelerated abilities </a:t>
            </a:r>
          </a:p>
          <a:p>
            <a:pPr>
              <a:defRPr/>
            </a:pPr>
            <a:r>
              <a:rPr lang="en-US" sz="2000" b="1" dirty="0" smtClean="0">
                <a:solidFill>
                  <a:schemeClr val="tx2"/>
                </a:solidFill>
              </a:rPr>
              <a:t>Compared to grade-level standards</a:t>
            </a:r>
            <a:r>
              <a:rPr lang="en-US" sz="2000" dirty="0" smtClean="0">
                <a:solidFill>
                  <a:schemeClr val="tx2"/>
                </a:solidFill>
              </a:rPr>
              <a:t>—cannot be proficient with grade level standards because of a foundational skill(s) deficit</a:t>
            </a:r>
            <a:endParaRPr lang="en-US" sz="2000" b="1" dirty="0" smtClean="0">
              <a:solidFill>
                <a:schemeClr val="tx2"/>
              </a:solidFill>
            </a:endParaRPr>
          </a:p>
          <a:p>
            <a:pPr>
              <a:defRPr/>
            </a:pPr>
            <a:endParaRPr lang="en-US" sz="2000" b="1" dirty="0"/>
          </a:p>
        </p:txBody>
      </p:sp>
      <p:sp>
        <p:nvSpPr>
          <p:cNvPr id="3" name="Slide Number Placeholder 2"/>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4080346890"/>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531813"/>
            <a:ext cx="6446838" cy="990600"/>
          </a:xfrm>
        </p:spPr>
        <p:txBody>
          <a:bodyPr/>
          <a:lstStyle/>
          <a:p>
            <a:pPr>
              <a:defRPr/>
            </a:pPr>
            <a:r>
              <a:rPr lang="en-US" dirty="0" smtClean="0">
                <a:solidFill>
                  <a:schemeClr val="accent2"/>
                </a:solidFill>
                <a:latin typeface="+mn-lt"/>
              </a:rPr>
              <a:t>Interventions Can </a:t>
            </a:r>
            <a:r>
              <a:rPr lang="en-US" dirty="0" smtClean="0">
                <a:solidFill>
                  <a:schemeClr val="accent2"/>
                </a:solidFill>
                <a:latin typeface="+mn-lt"/>
              </a:rPr>
              <a:t>Be</a:t>
            </a:r>
            <a:r>
              <a:rPr lang="en-US" dirty="0" smtClean="0">
                <a:solidFill>
                  <a:schemeClr val="accent2"/>
                </a:solidFill>
                <a:latin typeface="+mn-lt"/>
              </a:rPr>
              <a:t>…</a:t>
            </a:r>
            <a:endParaRPr lang="en-US" dirty="0">
              <a:solidFill>
                <a:schemeClr val="accent2"/>
              </a:solidFill>
              <a:latin typeface="+mn-lt"/>
            </a:endParaRPr>
          </a:p>
        </p:txBody>
      </p:sp>
      <p:sp>
        <p:nvSpPr>
          <p:cNvPr id="3" name="Text Placeholder 2"/>
          <p:cNvSpPr>
            <a:spLocks noGrp="1"/>
          </p:cNvSpPr>
          <p:nvPr>
            <p:ph type="body" idx="1"/>
          </p:nvPr>
        </p:nvSpPr>
        <p:spPr>
          <a:xfrm>
            <a:off x="2060575" y="1843088"/>
            <a:ext cx="3138488" cy="431800"/>
          </a:xfrm>
        </p:spPr>
        <p:txBody>
          <a:bodyPr>
            <a:normAutofit/>
          </a:bodyPr>
          <a:lstStyle/>
          <a:p>
            <a:pPr>
              <a:defRPr/>
            </a:pPr>
            <a:r>
              <a:rPr lang="en-US" sz="1725" u="sng" dirty="0">
                <a:solidFill>
                  <a:schemeClr val="tx2"/>
                </a:solidFill>
              </a:rPr>
              <a:t>PROGRAMS</a:t>
            </a:r>
          </a:p>
        </p:txBody>
      </p:sp>
      <p:sp>
        <p:nvSpPr>
          <p:cNvPr id="4" name="Content Placeholder 3"/>
          <p:cNvSpPr>
            <a:spLocks noGrp="1"/>
          </p:cNvSpPr>
          <p:nvPr>
            <p:ph sz="half" idx="2"/>
          </p:nvPr>
        </p:nvSpPr>
        <p:spPr>
          <a:xfrm>
            <a:off x="2060575" y="2662238"/>
            <a:ext cx="3703638" cy="2806700"/>
          </a:xfrm>
        </p:spPr>
        <p:txBody>
          <a:bodyPr>
            <a:normAutofit lnSpcReduction="10000"/>
          </a:bodyPr>
          <a:lstStyle/>
          <a:p>
            <a:pPr marL="169114" indent="-169114">
              <a:buFont typeface="Wingdings" panose="05000000000000000000" pitchFamily="2" charset="2"/>
              <a:buChar char="§"/>
              <a:defRPr/>
            </a:pPr>
            <a:r>
              <a:rPr lang="en-US" sz="2401" dirty="0">
                <a:solidFill>
                  <a:schemeClr val="accent4"/>
                </a:solidFill>
                <a:latin typeface="+mj-lt"/>
              </a:rPr>
              <a:t>Focused on a specific skill deficit determined by a diagnostic assessment</a:t>
            </a:r>
          </a:p>
          <a:p>
            <a:pPr marL="169114" indent="-169114">
              <a:buFont typeface="Wingdings" panose="05000000000000000000" pitchFamily="2" charset="2"/>
              <a:buChar char="§"/>
              <a:defRPr/>
            </a:pPr>
            <a:r>
              <a:rPr lang="en-US" sz="2401" dirty="0">
                <a:solidFill>
                  <a:schemeClr val="accent4"/>
                </a:solidFill>
                <a:latin typeface="+mj-lt"/>
              </a:rPr>
              <a:t>Evidenced-based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Provided by qualified person</a:t>
            </a:r>
          </a:p>
          <a:p>
            <a:pPr marL="342991" indent="-342991">
              <a:buFont typeface="Wingdings" panose="05000000000000000000" pitchFamily="2" charset="2"/>
              <a:buChar char="q"/>
              <a:defRPr/>
            </a:pPr>
            <a:endParaRPr lang="en-US" sz="2101" dirty="0"/>
          </a:p>
        </p:txBody>
      </p:sp>
      <p:sp>
        <p:nvSpPr>
          <p:cNvPr id="5" name="Text Placeholder 4"/>
          <p:cNvSpPr>
            <a:spLocks noGrp="1"/>
          </p:cNvSpPr>
          <p:nvPr>
            <p:ph type="body" sz="quarter" idx="3"/>
          </p:nvPr>
        </p:nvSpPr>
        <p:spPr>
          <a:xfrm>
            <a:off x="6188075" y="1843088"/>
            <a:ext cx="3140075" cy="533400"/>
          </a:xfrm>
        </p:spPr>
        <p:txBody>
          <a:bodyPr>
            <a:normAutofit fontScale="62500" lnSpcReduction="20000"/>
          </a:bodyPr>
          <a:lstStyle/>
          <a:p>
            <a:pPr>
              <a:defRPr/>
            </a:pPr>
            <a:endParaRPr lang="en-US" dirty="0" smtClean="0">
              <a:solidFill>
                <a:schemeClr val="tx2"/>
              </a:solidFill>
            </a:endParaRPr>
          </a:p>
          <a:p>
            <a:pPr>
              <a:defRPr/>
            </a:pPr>
            <a:r>
              <a:rPr lang="en-US" sz="3151" u="sng" dirty="0">
                <a:solidFill>
                  <a:schemeClr val="tx2"/>
                </a:solidFill>
              </a:rPr>
              <a:t>LEARNING STRATEGIES</a:t>
            </a:r>
          </a:p>
          <a:p>
            <a:pPr>
              <a:defRPr/>
            </a:pPr>
            <a:endParaRPr lang="en-US" dirty="0"/>
          </a:p>
        </p:txBody>
      </p:sp>
      <p:sp>
        <p:nvSpPr>
          <p:cNvPr id="6" name="Content Placeholder 5"/>
          <p:cNvSpPr>
            <a:spLocks noGrp="1"/>
          </p:cNvSpPr>
          <p:nvPr>
            <p:ph sz="quarter" idx="4"/>
          </p:nvPr>
        </p:nvSpPr>
        <p:spPr>
          <a:xfrm>
            <a:off x="6188075" y="2697163"/>
            <a:ext cx="3702050" cy="2806700"/>
          </a:xfrm>
        </p:spPr>
        <p:txBody>
          <a:bodyPr>
            <a:normAutofit fontScale="92500"/>
          </a:bodyPr>
          <a:lstStyle/>
          <a:p>
            <a:pPr marL="169114" indent="-169114">
              <a:buFont typeface="Wingdings" panose="05000000000000000000" pitchFamily="2" charset="2"/>
              <a:buChar char="§"/>
              <a:defRPr/>
            </a:pPr>
            <a:r>
              <a:rPr lang="en-US" sz="2401" dirty="0">
                <a:solidFill>
                  <a:schemeClr val="accent4"/>
                </a:solidFill>
                <a:latin typeface="+mj-lt"/>
              </a:rPr>
              <a:t>Evidence-based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Must be implemented with fidelity specific to the strategy being used (not all strategies require the same intensity and/or duration)</a:t>
            </a:r>
          </a:p>
          <a:p>
            <a:pPr marL="342991" indent="-342991">
              <a:buFont typeface="Wingdings" panose="05000000000000000000" pitchFamily="2" charset="2"/>
              <a:buChar char="q"/>
              <a:defRPr/>
            </a:pPr>
            <a:endParaRPr lang="en-US" sz="2101" dirty="0">
              <a:solidFill>
                <a:schemeClr val="accent4"/>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31</a:t>
            </a:fld>
            <a:endParaRPr lang="en-US" dirty="0"/>
          </a:p>
        </p:txBody>
      </p:sp>
    </p:spTree>
    <p:extLst>
      <p:ext uri="{BB962C8B-B14F-4D97-AF65-F5344CB8AC3E}">
        <p14:creationId xmlns:p14="http://schemas.microsoft.com/office/powerpoint/2010/main" val="55116519"/>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326" y="1071564"/>
            <a:ext cx="7980363" cy="1089025"/>
          </a:xfrm>
        </p:spPr>
        <p:txBody>
          <a:bodyPr>
            <a:normAutofit fontScale="90000"/>
          </a:bodyPr>
          <a:lstStyle/>
          <a:p>
            <a:pPr>
              <a:defRPr/>
            </a:pPr>
            <a:r>
              <a:rPr lang="en-US" dirty="0" smtClean="0">
                <a:solidFill>
                  <a:schemeClr val="accent2"/>
                </a:solidFill>
                <a:latin typeface="+mn-lt"/>
              </a:rPr>
              <a:t>Effective Interventions are </a:t>
            </a:r>
            <a:r>
              <a:rPr lang="en-US" i="1" dirty="0" smtClean="0">
                <a:solidFill>
                  <a:schemeClr val="accent2"/>
                </a:solidFill>
                <a:latin typeface="+mn-lt"/>
              </a:rPr>
              <a:t>always</a:t>
            </a:r>
            <a:r>
              <a:rPr lang="en-US" dirty="0" smtClean="0">
                <a:solidFill>
                  <a:schemeClr val="accent2"/>
                </a:solidFill>
                <a:latin typeface="+mn-lt"/>
              </a:rPr>
              <a:t>…</a:t>
            </a:r>
            <a:endParaRPr lang="en-US" dirty="0">
              <a:solidFill>
                <a:schemeClr val="accent2"/>
              </a:solidFill>
              <a:latin typeface="+mn-lt"/>
            </a:endParaRPr>
          </a:p>
        </p:txBody>
      </p:sp>
      <p:sp>
        <p:nvSpPr>
          <p:cNvPr id="3" name="Content Placeholder 2"/>
          <p:cNvSpPr>
            <a:spLocks noGrp="1"/>
          </p:cNvSpPr>
          <p:nvPr>
            <p:ph idx="1"/>
          </p:nvPr>
        </p:nvSpPr>
        <p:spPr>
          <a:xfrm>
            <a:off x="2346325" y="1885949"/>
            <a:ext cx="7980364" cy="4320297"/>
          </a:xfrm>
        </p:spPr>
        <p:txBody>
          <a:bodyPr>
            <a:normAutofit/>
          </a:bodyPr>
          <a:lstStyle/>
          <a:p>
            <a:pPr marL="67884" indent="-67884">
              <a:buFont typeface="Wingdings" panose="05000000000000000000" pitchFamily="2" charset="2"/>
              <a:buChar char="§"/>
              <a:defRPr/>
            </a:pPr>
            <a:r>
              <a:rPr lang="en-US" sz="2701" dirty="0">
                <a:solidFill>
                  <a:schemeClr val="accent4"/>
                </a:solidFill>
              </a:rPr>
              <a:t>   </a:t>
            </a:r>
            <a:r>
              <a:rPr lang="en-US" sz="3600" dirty="0">
                <a:solidFill>
                  <a:schemeClr val="accent4"/>
                </a:solidFill>
                <a:latin typeface="+mj-lt"/>
              </a:rPr>
              <a:t>Research Based</a:t>
            </a:r>
          </a:p>
          <a:p>
            <a:pPr>
              <a:buFont typeface="Wingdings" panose="05000000000000000000" pitchFamily="2" charset="2"/>
              <a:buChar char="§"/>
              <a:defRPr/>
            </a:pPr>
            <a:r>
              <a:rPr lang="en-US" sz="3600" dirty="0">
                <a:solidFill>
                  <a:schemeClr val="accent4"/>
                </a:solidFill>
                <a:latin typeface="+mj-lt"/>
              </a:rPr>
              <a:t>  Systematic</a:t>
            </a:r>
          </a:p>
          <a:p>
            <a:pPr>
              <a:buFont typeface="Wingdings" panose="05000000000000000000" pitchFamily="2" charset="2"/>
              <a:buChar char="§"/>
              <a:defRPr/>
            </a:pPr>
            <a:r>
              <a:rPr lang="en-US" sz="3600" dirty="0">
                <a:solidFill>
                  <a:schemeClr val="accent4"/>
                </a:solidFill>
                <a:latin typeface="+mj-lt"/>
              </a:rPr>
              <a:t>  Directive</a:t>
            </a:r>
          </a:p>
          <a:p>
            <a:pPr>
              <a:buFont typeface="Wingdings" panose="05000000000000000000" pitchFamily="2" charset="2"/>
              <a:buChar char="§"/>
              <a:defRPr/>
            </a:pPr>
            <a:r>
              <a:rPr lang="en-US" sz="3600" dirty="0">
                <a:solidFill>
                  <a:schemeClr val="accent4"/>
                </a:solidFill>
                <a:latin typeface="+mj-lt"/>
              </a:rPr>
              <a:t>  Timely</a:t>
            </a:r>
          </a:p>
          <a:p>
            <a:pPr>
              <a:buFont typeface="Wingdings" panose="05000000000000000000" pitchFamily="2" charset="2"/>
              <a:buChar char="§"/>
              <a:defRPr/>
            </a:pPr>
            <a:r>
              <a:rPr lang="en-US" sz="3600" dirty="0">
                <a:solidFill>
                  <a:schemeClr val="accent4"/>
                </a:solidFill>
                <a:latin typeface="+mj-lt"/>
              </a:rPr>
              <a:t>  Administered by trained professionals</a:t>
            </a:r>
          </a:p>
          <a:p>
            <a:pPr>
              <a:buFont typeface="Wingdings" panose="05000000000000000000" pitchFamily="2" charset="2"/>
              <a:buChar char="§"/>
              <a:defRPr/>
            </a:pPr>
            <a:r>
              <a:rPr lang="en-US" sz="3600" dirty="0">
                <a:solidFill>
                  <a:schemeClr val="accent4"/>
                </a:solidFill>
                <a:latin typeface="+mj-lt"/>
              </a:rPr>
              <a:t>  Targeted</a:t>
            </a:r>
          </a:p>
        </p:txBody>
      </p:sp>
      <p:sp>
        <p:nvSpPr>
          <p:cNvPr id="4" name="Slide Number Placeholder 3"/>
          <p:cNvSpPr>
            <a:spLocks noGrp="1"/>
          </p:cNvSpPr>
          <p:nvPr>
            <p:ph type="sldNum" sz="quarter" idx="12"/>
          </p:nvPr>
        </p:nvSpPr>
        <p:spPr/>
        <p:txBody>
          <a:bodyPr/>
          <a:lstStyle/>
          <a:p>
            <a:fld id="{4FAB73BC-B049-4115-A692-8D63A059BFB8}" type="slidenum">
              <a:rPr lang="en-US" smtClean="0"/>
              <a:t>32</a:t>
            </a:fld>
            <a:endParaRPr lang="en-US" dirty="0"/>
          </a:p>
        </p:txBody>
      </p:sp>
    </p:spTree>
    <p:extLst>
      <p:ext uri="{BB962C8B-B14F-4D97-AF65-F5344CB8AC3E}">
        <p14:creationId xmlns:p14="http://schemas.microsoft.com/office/powerpoint/2010/main" val="2753898614"/>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1181911" y="401002"/>
            <a:ext cx="9875520" cy="1356360"/>
          </a:xfrm>
        </p:spPr>
        <p:txBody>
          <a:bodyPr/>
          <a:lstStyle/>
          <a:p>
            <a:pPr algn="ctr"/>
            <a:r>
              <a:rPr lang="en-US" altLang="en-US" sz="4000" dirty="0">
                <a:solidFill>
                  <a:schemeClr val="accent2"/>
                </a:solidFill>
              </a:rPr>
              <a:t>What Intervention Is And What It Isn’t</a:t>
            </a:r>
          </a:p>
        </p:txBody>
      </p:sp>
      <p:sp>
        <p:nvSpPr>
          <p:cNvPr id="136195" name="Text Placeholder 2"/>
          <p:cNvSpPr>
            <a:spLocks noGrp="1"/>
          </p:cNvSpPr>
          <p:nvPr>
            <p:ph type="body" idx="1"/>
          </p:nvPr>
        </p:nvSpPr>
        <p:spPr>
          <a:xfrm>
            <a:off x="2362200" y="1384300"/>
            <a:ext cx="3138488" cy="431800"/>
          </a:xfrm>
        </p:spPr>
        <p:txBody>
          <a:bodyPr/>
          <a:lstStyle/>
          <a:p>
            <a:r>
              <a:rPr lang="en-US" altLang="en-US" dirty="0" smtClean="0">
                <a:solidFill>
                  <a:schemeClr val="tx2"/>
                </a:solidFill>
              </a:rPr>
              <a:t>Is</a:t>
            </a:r>
          </a:p>
        </p:txBody>
      </p:sp>
      <p:sp>
        <p:nvSpPr>
          <p:cNvPr id="136196" name="Content Placeholder 3"/>
          <p:cNvSpPr>
            <a:spLocks noGrp="1"/>
          </p:cNvSpPr>
          <p:nvPr>
            <p:ph sz="half" idx="2"/>
          </p:nvPr>
        </p:nvSpPr>
        <p:spPr>
          <a:xfrm>
            <a:off x="2171700" y="1816100"/>
            <a:ext cx="3138488" cy="4127500"/>
          </a:xfrm>
        </p:spPr>
        <p:txBody>
          <a:bodyPr/>
          <a:lstStyle/>
          <a:p>
            <a:r>
              <a:rPr lang="en-US" altLang="en-US" sz="2000" dirty="0">
                <a:solidFill>
                  <a:schemeClr val="accent4"/>
                </a:solidFill>
              </a:rPr>
              <a:t>instruction outside of and in addition to core instruction</a:t>
            </a:r>
          </a:p>
          <a:p>
            <a:r>
              <a:rPr lang="en-US" altLang="en-US" sz="2000" dirty="0">
                <a:solidFill>
                  <a:schemeClr val="accent4"/>
                </a:solidFill>
              </a:rPr>
              <a:t>focused specifically on a student’s need</a:t>
            </a:r>
          </a:p>
          <a:p>
            <a:r>
              <a:rPr lang="en-US" altLang="en-US" sz="2000" dirty="0">
                <a:solidFill>
                  <a:schemeClr val="accent4"/>
                </a:solidFill>
              </a:rPr>
              <a:t>provided by a qualified and effective teacher</a:t>
            </a:r>
          </a:p>
          <a:p>
            <a:r>
              <a:rPr lang="en-US" altLang="en-US" sz="2000" dirty="0">
                <a:solidFill>
                  <a:schemeClr val="accent4"/>
                </a:solidFill>
              </a:rPr>
              <a:t>evidence-based and provided with fidelity to program, delivery model and/or Student Intervention Plan</a:t>
            </a:r>
          </a:p>
          <a:p>
            <a:endParaRPr lang="en-US" altLang="en-US" dirty="0" smtClean="0"/>
          </a:p>
          <a:p>
            <a:endParaRPr lang="en-US" altLang="en-US" dirty="0" smtClean="0"/>
          </a:p>
          <a:p>
            <a:endParaRPr lang="en-US" altLang="en-US" dirty="0" smtClean="0"/>
          </a:p>
        </p:txBody>
      </p:sp>
      <p:sp>
        <p:nvSpPr>
          <p:cNvPr id="136197" name="Text Placeholder 4"/>
          <p:cNvSpPr>
            <a:spLocks noGrp="1"/>
          </p:cNvSpPr>
          <p:nvPr>
            <p:ph type="body" sz="quarter" idx="3"/>
          </p:nvPr>
        </p:nvSpPr>
        <p:spPr>
          <a:xfrm>
            <a:off x="7072314" y="1384300"/>
            <a:ext cx="3138487" cy="431800"/>
          </a:xfrm>
        </p:spPr>
        <p:txBody>
          <a:bodyPr/>
          <a:lstStyle/>
          <a:p>
            <a:r>
              <a:rPr lang="en-US" altLang="en-US" dirty="0" smtClean="0">
                <a:solidFill>
                  <a:schemeClr val="tx2"/>
                </a:solidFill>
              </a:rPr>
              <a:t>Is Not</a:t>
            </a:r>
          </a:p>
        </p:txBody>
      </p:sp>
      <p:sp>
        <p:nvSpPr>
          <p:cNvPr id="6" name="Content Placeholder 5"/>
          <p:cNvSpPr>
            <a:spLocks noGrp="1"/>
          </p:cNvSpPr>
          <p:nvPr>
            <p:ph sz="quarter" idx="4"/>
          </p:nvPr>
        </p:nvSpPr>
        <p:spPr>
          <a:xfrm>
            <a:off x="6781800" y="1874838"/>
            <a:ext cx="3429000" cy="3840162"/>
          </a:xfrm>
        </p:spPr>
        <p:txBody>
          <a:bodyPr>
            <a:normAutofit/>
          </a:bodyPr>
          <a:lstStyle/>
          <a:p>
            <a:pPr>
              <a:defRPr/>
            </a:pPr>
            <a:r>
              <a:rPr lang="en-US" dirty="0">
                <a:solidFill>
                  <a:schemeClr val="accent4"/>
                </a:solidFill>
              </a:rPr>
              <a:t>d</a:t>
            </a:r>
            <a:r>
              <a:rPr lang="en-US" dirty="0" smtClean="0">
                <a:solidFill>
                  <a:schemeClr val="accent4"/>
                </a:solidFill>
              </a:rPr>
              <a:t>ifferentiation during core instruction</a:t>
            </a:r>
          </a:p>
          <a:p>
            <a:pPr>
              <a:defRPr/>
            </a:pPr>
            <a:r>
              <a:rPr lang="en-US" dirty="0">
                <a:solidFill>
                  <a:schemeClr val="accent4"/>
                </a:solidFill>
              </a:rPr>
              <a:t>a</a:t>
            </a:r>
            <a:r>
              <a:rPr lang="en-US" dirty="0" smtClean="0">
                <a:solidFill>
                  <a:schemeClr val="accent4"/>
                </a:solidFill>
              </a:rPr>
              <a:t> blanket program given to all students identified as Tier II or Tier III in an area (academic or behavioral)</a:t>
            </a:r>
          </a:p>
          <a:p>
            <a:pPr>
              <a:defRPr/>
            </a:pPr>
            <a:r>
              <a:rPr lang="en-US" dirty="0">
                <a:solidFill>
                  <a:schemeClr val="accent4"/>
                </a:solidFill>
              </a:rPr>
              <a:t>t</a:t>
            </a:r>
            <a:r>
              <a:rPr lang="en-US" dirty="0" smtClean="0">
                <a:solidFill>
                  <a:schemeClr val="accent4"/>
                </a:solidFill>
              </a:rPr>
              <a:t>hrown together or last minute</a:t>
            </a:r>
          </a:p>
          <a:p>
            <a:pPr>
              <a:defRPr/>
            </a:pPr>
            <a:r>
              <a:rPr lang="en-US" dirty="0">
                <a:solidFill>
                  <a:schemeClr val="accent4"/>
                </a:solidFill>
              </a:rPr>
              <a:t>a</a:t>
            </a:r>
            <a:r>
              <a:rPr lang="en-US" dirty="0" smtClean="0">
                <a:solidFill>
                  <a:schemeClr val="accent4"/>
                </a:solidFill>
              </a:rPr>
              <a:t> computer program.</a:t>
            </a:r>
          </a:p>
        </p:txBody>
      </p:sp>
      <p:sp>
        <p:nvSpPr>
          <p:cNvPr id="2" name="Slide Number Placeholder 1"/>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4165651536"/>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p:txBody>
          <a:bodyPr/>
          <a:lstStyle/>
          <a:p>
            <a:pPr algn="ctr"/>
            <a:r>
              <a:rPr lang="en-US" altLang="en-US" dirty="0" smtClean="0">
                <a:solidFill>
                  <a:schemeClr val="accent2"/>
                </a:solidFill>
              </a:rPr>
              <a:t>Purpose of Progress Monitoring</a:t>
            </a:r>
          </a:p>
        </p:txBody>
      </p:sp>
      <p:sp>
        <p:nvSpPr>
          <p:cNvPr id="138243" name="Content Placeholder 4"/>
          <p:cNvSpPr>
            <a:spLocks noGrp="1"/>
          </p:cNvSpPr>
          <p:nvPr>
            <p:ph idx="1"/>
          </p:nvPr>
        </p:nvSpPr>
        <p:spPr>
          <a:xfrm>
            <a:off x="2526365" y="1965960"/>
            <a:ext cx="7108790" cy="4343399"/>
          </a:xfrm>
        </p:spPr>
        <p:txBody>
          <a:bodyPr/>
          <a:lstStyle/>
          <a:p>
            <a:pPr marL="0" indent="0" algn="ctr">
              <a:buNone/>
            </a:pPr>
            <a:r>
              <a:rPr lang="en-US" altLang="en-US" sz="4000" dirty="0">
                <a:solidFill>
                  <a:schemeClr val="accent4"/>
                </a:solidFill>
              </a:rPr>
              <a:t>We progress monitor so that we may know if a student is making progress toward an academic or behavioral goal</a:t>
            </a:r>
            <a:r>
              <a:rPr lang="en-US" altLang="en-US" sz="3300" dirty="0">
                <a:solidFill>
                  <a:schemeClr val="accent4"/>
                </a:solidFill>
              </a:rPr>
              <a:t>.</a:t>
            </a:r>
          </a:p>
        </p:txBody>
      </p:sp>
      <p:sp>
        <p:nvSpPr>
          <p:cNvPr id="2" name="Slide Number Placeholder 1"/>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1175101140"/>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pPr algn="ctr"/>
            <a:r>
              <a:rPr lang="en-US" altLang="en-US" sz="4000" dirty="0">
                <a:solidFill>
                  <a:schemeClr val="accent2"/>
                </a:solidFill>
              </a:rPr>
              <a:t>Progress Monitoring: Do’s and Don’ts</a:t>
            </a:r>
          </a:p>
        </p:txBody>
      </p:sp>
      <p:sp>
        <p:nvSpPr>
          <p:cNvPr id="140291" name="Text Placeholder 4"/>
          <p:cNvSpPr>
            <a:spLocks noGrp="1"/>
          </p:cNvSpPr>
          <p:nvPr>
            <p:ph type="body" idx="1"/>
          </p:nvPr>
        </p:nvSpPr>
        <p:spPr>
          <a:xfrm>
            <a:off x="2030414" y="2089150"/>
            <a:ext cx="3140075" cy="431800"/>
          </a:xfrm>
        </p:spPr>
        <p:txBody>
          <a:bodyPr/>
          <a:lstStyle/>
          <a:p>
            <a:r>
              <a:rPr lang="en-US" altLang="en-US" dirty="0" smtClean="0">
                <a:solidFill>
                  <a:schemeClr val="tx2"/>
                </a:solidFill>
              </a:rPr>
              <a:t>DO’S</a:t>
            </a:r>
          </a:p>
        </p:txBody>
      </p:sp>
      <p:sp>
        <p:nvSpPr>
          <p:cNvPr id="6" name="Content Placeholder 5"/>
          <p:cNvSpPr>
            <a:spLocks noGrp="1"/>
          </p:cNvSpPr>
          <p:nvPr>
            <p:ph sz="half" idx="2"/>
          </p:nvPr>
        </p:nvSpPr>
        <p:spPr>
          <a:xfrm>
            <a:off x="2030414" y="2520949"/>
            <a:ext cx="3806182" cy="4074403"/>
          </a:xfrm>
        </p:spPr>
        <p:txBody>
          <a:bodyPr>
            <a:normAutofit fontScale="77500" lnSpcReduction="20000"/>
          </a:bodyPr>
          <a:lstStyle/>
          <a:p>
            <a:pPr>
              <a:defRPr/>
            </a:pPr>
            <a:r>
              <a:rPr lang="en-US" sz="2600" dirty="0" smtClean="0">
                <a:solidFill>
                  <a:schemeClr val="accent4"/>
                </a:solidFill>
              </a:rPr>
              <a:t>Make sure that your method of measurement matches the skill you are targeting in the intervention.</a:t>
            </a:r>
          </a:p>
          <a:p>
            <a:pPr>
              <a:defRPr/>
            </a:pPr>
            <a:r>
              <a:rPr lang="en-US" sz="2600" dirty="0" smtClean="0">
                <a:solidFill>
                  <a:schemeClr val="accent4"/>
                </a:solidFill>
              </a:rPr>
              <a:t>Make sure you are prepared with probes to monitor student progress on grade level and at the instructional level.</a:t>
            </a:r>
          </a:p>
          <a:p>
            <a:pPr>
              <a:defRPr/>
            </a:pPr>
            <a:r>
              <a:rPr lang="en-US" sz="2600" dirty="0" smtClean="0">
                <a:solidFill>
                  <a:schemeClr val="accent4"/>
                </a:solidFill>
              </a:rPr>
              <a:t>Make sure you monitor frequently enough be able to make adjustments to instruction.</a:t>
            </a:r>
          </a:p>
          <a:p>
            <a:pPr>
              <a:defRPr/>
            </a:pPr>
            <a:r>
              <a:rPr lang="en-US" sz="2600" dirty="0" smtClean="0">
                <a:solidFill>
                  <a:schemeClr val="accent4"/>
                </a:solidFill>
              </a:rPr>
              <a:t>Make sure the tool you use to record progress is easy to understand.</a:t>
            </a:r>
          </a:p>
          <a:p>
            <a:pPr>
              <a:defRPr/>
            </a:pPr>
            <a:endParaRPr lang="en-US" dirty="0"/>
          </a:p>
        </p:txBody>
      </p:sp>
      <p:sp>
        <p:nvSpPr>
          <p:cNvPr id="140293" name="Text Placeholder 6"/>
          <p:cNvSpPr>
            <a:spLocks noGrp="1"/>
          </p:cNvSpPr>
          <p:nvPr>
            <p:ph type="body" sz="quarter" idx="3"/>
          </p:nvPr>
        </p:nvSpPr>
        <p:spPr>
          <a:xfrm>
            <a:off x="7010400" y="2006600"/>
            <a:ext cx="3138488" cy="431800"/>
          </a:xfrm>
        </p:spPr>
        <p:txBody>
          <a:bodyPr/>
          <a:lstStyle/>
          <a:p>
            <a:r>
              <a:rPr lang="en-US" altLang="en-US" dirty="0" smtClean="0">
                <a:solidFill>
                  <a:schemeClr val="tx2"/>
                </a:solidFill>
              </a:rPr>
              <a:t>DON’TS</a:t>
            </a:r>
          </a:p>
        </p:txBody>
      </p:sp>
      <p:sp>
        <p:nvSpPr>
          <p:cNvPr id="8" name="Content Placeholder 7"/>
          <p:cNvSpPr>
            <a:spLocks noGrp="1"/>
          </p:cNvSpPr>
          <p:nvPr>
            <p:ph sz="quarter" idx="4"/>
          </p:nvPr>
        </p:nvSpPr>
        <p:spPr>
          <a:xfrm>
            <a:off x="6785042" y="2520949"/>
            <a:ext cx="3779195" cy="3918761"/>
          </a:xfrm>
        </p:spPr>
        <p:txBody>
          <a:bodyPr>
            <a:normAutofit fontScale="92500"/>
          </a:bodyPr>
          <a:lstStyle/>
          <a:p>
            <a:pPr>
              <a:defRPr/>
            </a:pPr>
            <a:r>
              <a:rPr lang="en-US" dirty="0" smtClean="0">
                <a:solidFill>
                  <a:schemeClr val="accent4"/>
                </a:solidFill>
              </a:rPr>
              <a:t>Don’t use a method of measurement that doesn’t match the targeted intervention skill.</a:t>
            </a:r>
          </a:p>
          <a:p>
            <a:pPr>
              <a:defRPr/>
            </a:pPr>
            <a:r>
              <a:rPr lang="en-US" dirty="0" smtClean="0">
                <a:solidFill>
                  <a:schemeClr val="accent4"/>
                </a:solidFill>
              </a:rPr>
              <a:t>Don’t monitor too infrequently to know if the intervention is effective for the student.</a:t>
            </a:r>
          </a:p>
          <a:p>
            <a:pPr>
              <a:defRPr/>
            </a:pPr>
            <a:r>
              <a:rPr lang="en-US" dirty="0" smtClean="0">
                <a:solidFill>
                  <a:schemeClr val="accent4"/>
                </a:solidFill>
              </a:rPr>
              <a:t>Don’t vary the level of the probe each time it is given—stick with the same grade or instructional level throughout intervention.</a:t>
            </a:r>
          </a:p>
          <a:p>
            <a:pPr>
              <a:defRPr/>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35</a:t>
            </a:fld>
            <a:endParaRPr lang="en-US" dirty="0"/>
          </a:p>
        </p:txBody>
      </p:sp>
    </p:spTree>
    <p:extLst>
      <p:ext uri="{BB962C8B-B14F-4D97-AF65-F5344CB8AC3E}">
        <p14:creationId xmlns:p14="http://schemas.microsoft.com/office/powerpoint/2010/main" val="1499708463"/>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a:xfrm>
            <a:off x="1160227" y="337226"/>
            <a:ext cx="9875520" cy="1356360"/>
          </a:xfrm>
        </p:spPr>
        <p:txBody>
          <a:bodyPr/>
          <a:lstStyle/>
          <a:p>
            <a:r>
              <a:rPr lang="en-US" altLang="en-US" dirty="0" smtClean="0">
                <a:solidFill>
                  <a:schemeClr val="accent2"/>
                </a:solidFill>
              </a:rPr>
              <a:t>Progress Monitoring Menu</a:t>
            </a:r>
          </a:p>
        </p:txBody>
      </p:sp>
      <p:sp>
        <p:nvSpPr>
          <p:cNvPr id="1423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6872847-FDA9-4186-B285-8AD51C04A56F}" type="slidenum">
              <a:rPr lang="en-US" altLang="en-US"/>
              <a:pPr/>
              <a:t>36</a:t>
            </a:fld>
            <a:endParaRPr lang="en-US" altLang="en-US"/>
          </a:p>
        </p:txBody>
      </p:sp>
      <p:pic>
        <p:nvPicPr>
          <p:cNvPr id="142340"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1417638"/>
            <a:ext cx="80772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41" name="Rectangle 5"/>
          <p:cNvSpPr>
            <a:spLocks noChangeArrowheads="1"/>
          </p:cNvSpPr>
          <p:nvPr/>
        </p:nvSpPr>
        <p:spPr bwMode="auto">
          <a:xfrm>
            <a:off x="2476500" y="4834627"/>
            <a:ext cx="6781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a:latin typeface="Times New Roman" panose="02020603050405020304" pitchFamily="18" charset="0"/>
                <a:cs typeface="Times New Roman" panose="02020603050405020304" pitchFamily="18" charset="0"/>
              </a:rPr>
              <a:t>Progress Monitoring every 2 weeks with a Running Record. This should be a cold read. </a:t>
            </a:r>
          </a:p>
          <a:p>
            <a:r>
              <a:rPr lang="en-US" altLang="en-US" dirty="0">
                <a:latin typeface="Times New Roman" panose="02020603050405020304" pitchFamily="18" charset="0"/>
                <a:cs typeface="Times New Roman" panose="02020603050405020304" pitchFamily="18" charset="0"/>
              </a:rPr>
              <a:t> </a:t>
            </a:r>
          </a:p>
          <a:p>
            <a:r>
              <a:rPr lang="en-US" altLang="en-US" dirty="0">
                <a:latin typeface="Times New Roman" panose="02020603050405020304" pitchFamily="18" charset="0"/>
                <a:cs typeface="Times New Roman" panose="02020603050405020304" pitchFamily="18" charset="0"/>
              </a:rPr>
              <a:t>Additional Resources:</a:t>
            </a:r>
          </a:p>
          <a:p>
            <a:r>
              <a:rPr lang="en-US" altLang="en-US" b="1" u="sng" dirty="0">
                <a:latin typeface="Times New Roman" panose="02020603050405020304" pitchFamily="18" charset="0"/>
                <a:cs typeface="Times New Roman" panose="02020603050405020304" pitchFamily="18" charset="0"/>
              </a:rPr>
              <a:t>Next Steps in Guided Reading</a:t>
            </a:r>
            <a:r>
              <a:rPr lang="en-US" altLang="en-US" dirty="0">
                <a:latin typeface="Times New Roman" panose="02020603050405020304" pitchFamily="18" charset="0"/>
                <a:cs typeface="Times New Roman" panose="02020603050405020304" pitchFamily="18" charset="0"/>
              </a:rPr>
              <a:t> by Jan Richardson</a:t>
            </a:r>
          </a:p>
          <a:p>
            <a:r>
              <a:rPr lang="en-US" altLang="en-US" b="1" u="sng" dirty="0">
                <a:latin typeface="Times New Roman" panose="02020603050405020304" pitchFamily="18" charset="0"/>
                <a:cs typeface="Times New Roman" panose="02020603050405020304" pitchFamily="18" charset="0"/>
              </a:rPr>
              <a:t>Strategies</a:t>
            </a:r>
            <a:r>
              <a:rPr lang="en-US" altLang="en-US" dirty="0">
                <a:latin typeface="Times New Roman" panose="02020603050405020304" pitchFamily="18" charset="0"/>
                <a:cs typeface="Times New Roman" panose="02020603050405020304" pitchFamily="18" charset="0"/>
              </a:rPr>
              <a:t> by </a:t>
            </a:r>
            <a:r>
              <a:rPr lang="en-US" altLang="en-US" dirty="0" err="1">
                <a:latin typeface="Times New Roman" panose="02020603050405020304" pitchFamily="18" charset="0"/>
                <a:cs typeface="Times New Roman" panose="02020603050405020304" pitchFamily="18" charset="0"/>
              </a:rPr>
              <a:t>Reutzel</a:t>
            </a:r>
            <a:r>
              <a:rPr lang="en-US" altLang="en-US" dirty="0">
                <a:latin typeface="Times New Roman" panose="02020603050405020304" pitchFamily="18" charset="0"/>
                <a:cs typeface="Times New Roman" panose="02020603050405020304" pitchFamily="18" charset="0"/>
              </a:rPr>
              <a:t> and Cooter</a:t>
            </a:r>
          </a:p>
        </p:txBody>
      </p:sp>
    </p:spTree>
    <p:extLst>
      <p:ext uri="{BB962C8B-B14F-4D97-AF65-F5344CB8AC3E}">
        <p14:creationId xmlns:p14="http://schemas.microsoft.com/office/powerpoint/2010/main" val="9954210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2739" y="1085851"/>
            <a:ext cx="2890837" cy="2100263"/>
          </a:xfrm>
        </p:spPr>
        <p:txBody>
          <a:bodyPr>
            <a:noAutofit/>
          </a:bodyPr>
          <a:lstStyle/>
          <a:p>
            <a:pPr>
              <a:defRPr/>
            </a:pPr>
            <a:r>
              <a:rPr lang="en-US" sz="2701" dirty="0">
                <a:solidFill>
                  <a:schemeClr val="accent2"/>
                </a:solidFill>
              </a:rPr>
              <a:t>When Effectiveness of An </a:t>
            </a:r>
            <a:r>
              <a:rPr lang="en-US" sz="2701" u="sng" dirty="0">
                <a:solidFill>
                  <a:schemeClr val="accent2"/>
                </a:solidFill>
              </a:rPr>
              <a:t>Academic Intervention </a:t>
            </a:r>
            <a:r>
              <a:rPr lang="en-US" sz="2701" dirty="0">
                <a:solidFill>
                  <a:schemeClr val="accent2"/>
                </a:solidFill>
              </a:rPr>
              <a:t>Can Be Determined</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4618469"/>
              </p:ext>
            </p:extLst>
          </p:nvPr>
        </p:nvGraphicFramePr>
        <p:xfrm>
          <a:off x="4666878" y="1142406"/>
          <a:ext cx="5866084" cy="4716295"/>
        </p:xfrm>
        <a:graphic>
          <a:graphicData uri="http://schemas.openxmlformats.org/drawingml/2006/table">
            <a:tbl>
              <a:tblPr firstRow="1" bandRow="1">
                <a:effectLst>
                  <a:outerShdw blurRad="266700" dist="38100" dir="2700000" algn="tl" rotWithShape="0">
                    <a:schemeClr val="accent1">
                      <a:lumMod val="50000"/>
                      <a:alpha val="40000"/>
                    </a:schemeClr>
                  </a:outerShdw>
                </a:effectLst>
                <a:tableStyleId>{69012ECD-51FC-41F1-AA8D-1B2483CD663E}</a:tableStyleId>
              </a:tblPr>
              <a:tblGrid>
                <a:gridCol w="2818022">
                  <a:extLst>
                    <a:ext uri="{9D8B030D-6E8A-4147-A177-3AD203B41FA5}">
                      <a16:colId xmlns:a16="http://schemas.microsoft.com/office/drawing/2014/main" val="20000"/>
                    </a:ext>
                  </a:extLst>
                </a:gridCol>
                <a:gridCol w="3048062">
                  <a:extLst>
                    <a:ext uri="{9D8B030D-6E8A-4147-A177-3AD203B41FA5}">
                      <a16:colId xmlns:a16="http://schemas.microsoft.com/office/drawing/2014/main" val="20001"/>
                    </a:ext>
                  </a:extLst>
                </a:gridCol>
              </a:tblGrid>
              <a:tr h="471630">
                <a:tc>
                  <a:txBody>
                    <a:bodyPr/>
                    <a:lstStyle/>
                    <a:p>
                      <a:r>
                        <a:rPr lang="en-US" sz="1400" i="1" u="sng" dirty="0" smtClean="0">
                          <a:solidFill>
                            <a:schemeClr val="accent1">
                              <a:lumMod val="50000"/>
                            </a:schemeClr>
                          </a:solidFill>
                        </a:rPr>
                        <a:t>If progress</a:t>
                      </a:r>
                      <a:r>
                        <a:rPr lang="en-US" sz="1400" i="1" u="sng" baseline="0" dirty="0" smtClean="0">
                          <a:solidFill>
                            <a:schemeClr val="accent1">
                              <a:lumMod val="50000"/>
                            </a:schemeClr>
                          </a:solidFill>
                        </a:rPr>
                        <a:t> is monitored</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i="1" u="sng" dirty="0" smtClean="0">
                          <a:solidFill>
                            <a:schemeClr val="accent1">
                              <a:lumMod val="50000"/>
                            </a:schemeClr>
                          </a:solidFill>
                        </a:rPr>
                        <a:t>The</a:t>
                      </a:r>
                      <a:r>
                        <a:rPr lang="en-US" sz="1400" i="1" u="sng" baseline="0" dirty="0" smtClean="0">
                          <a:solidFill>
                            <a:schemeClr val="accent1">
                              <a:lumMod val="50000"/>
                            </a:schemeClr>
                          </a:solidFill>
                        </a:rPr>
                        <a:t> </a:t>
                      </a:r>
                      <a:r>
                        <a:rPr lang="en-US" sz="1400" i="1" u="sng" baseline="0" dirty="0" smtClean="0">
                          <a:solidFill>
                            <a:schemeClr val="accent1">
                              <a:lumMod val="50000"/>
                            </a:schemeClr>
                          </a:solidFill>
                        </a:rPr>
                        <a:t>effectiveness may</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848933">
                <a:tc>
                  <a:txBody>
                    <a:bodyPr/>
                    <a:lstStyle/>
                    <a:p>
                      <a:r>
                        <a:rPr lang="en-US" sz="1400" dirty="0" smtClean="0"/>
                        <a:t>daily,</a:t>
                      </a:r>
                      <a:r>
                        <a:rPr lang="en-US" sz="1400" baseline="0" dirty="0" smtClean="0"/>
                        <a:t> as part of instruction,</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a:t>
                      </a:r>
                      <a:r>
                        <a:rPr lang="en-US" sz="1400" baseline="0" dirty="0" smtClean="0"/>
                        <a:t> determined within two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848933">
                <a:tc>
                  <a:txBody>
                    <a:bodyPr/>
                    <a:lstStyle/>
                    <a:p>
                      <a:r>
                        <a:rPr lang="en-US" sz="1400" dirty="0" smtClean="0"/>
                        <a:t>twice a week,</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a month.</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2"/>
                  </a:ext>
                </a:extLst>
              </a:tr>
              <a:tr h="848933">
                <a:tc>
                  <a:txBody>
                    <a:bodyPr/>
                    <a:lstStyle/>
                    <a:p>
                      <a:r>
                        <a:rPr lang="en-US" sz="1400" dirty="0" smtClean="0"/>
                        <a:t>weekly,</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nine</a:t>
                      </a:r>
                      <a:r>
                        <a:rPr lang="en-US" sz="1400" baseline="0" dirty="0" smtClean="0"/>
                        <a:t> </a:t>
                      </a:r>
                      <a:r>
                        <a:rPr lang="en-US" sz="1400" dirty="0" smtClean="0"/>
                        <a:t>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848933">
                <a:tc>
                  <a:txBody>
                    <a:bodyPr/>
                    <a:lstStyle/>
                    <a:p>
                      <a:r>
                        <a:rPr lang="en-US" sz="1400" dirty="0" smtClean="0"/>
                        <a:t>every two</a:t>
                      </a:r>
                      <a:r>
                        <a:rPr lang="en-US" sz="1400" baseline="0" dirty="0" smtClean="0"/>
                        <a:t>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a:t>
                      </a:r>
                      <a:r>
                        <a:rPr lang="en-US" sz="1400" baseline="0" dirty="0" smtClean="0"/>
                        <a:t> eighteen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848933">
                <a:tc>
                  <a:txBody>
                    <a:bodyPr/>
                    <a:lstStyle/>
                    <a:p>
                      <a:r>
                        <a:rPr lang="en-US" sz="1400" dirty="0" smtClean="0"/>
                        <a:t>every nine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NOT be determined,</a:t>
                      </a:r>
                      <a:r>
                        <a:rPr lang="en-US" sz="1400" baseline="0" dirty="0" smtClean="0"/>
                        <a:t> even after a year.</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bl>
          </a:graphicData>
        </a:graphic>
      </p:graphicFrame>
      <p:sp>
        <p:nvSpPr>
          <p:cNvPr id="143364" name="Text Placeholder 4"/>
          <p:cNvSpPr>
            <a:spLocks noGrp="1"/>
          </p:cNvSpPr>
          <p:nvPr>
            <p:ph type="body" sz="half" idx="2"/>
          </p:nvPr>
        </p:nvSpPr>
        <p:spPr>
          <a:xfrm>
            <a:off x="1582739" y="3425826"/>
            <a:ext cx="2943225" cy="2436813"/>
          </a:xfrm>
        </p:spPr>
        <p:txBody>
          <a:bodyPr>
            <a:noAutofit/>
          </a:bodyPr>
          <a:lstStyle/>
          <a:p>
            <a:r>
              <a:rPr lang="en-US" altLang="en-US" sz="2000" dirty="0">
                <a:solidFill>
                  <a:schemeClr val="accent4"/>
                </a:solidFill>
              </a:rPr>
              <a:t>The frequency with which progress is monitored determines when the MTSS Team can decide if an intervention is effective and what changes, if any, should be made. </a:t>
            </a:r>
          </a:p>
        </p:txBody>
      </p:sp>
      <p:sp>
        <p:nvSpPr>
          <p:cNvPr id="2" name="TextBox 1"/>
          <p:cNvSpPr txBox="1"/>
          <p:nvPr/>
        </p:nvSpPr>
        <p:spPr>
          <a:xfrm>
            <a:off x="8726016" y="6100796"/>
            <a:ext cx="1657350" cy="246063"/>
          </a:xfrm>
          <a:prstGeom prst="rect">
            <a:avLst/>
          </a:prstGeom>
          <a:noFill/>
        </p:spPr>
        <p:txBody>
          <a:bodyPr>
            <a:spAutoFit/>
          </a:bodyPr>
          <a:lstStyle/>
          <a:p>
            <a:pPr>
              <a:lnSpc>
                <a:spcPct val="95000"/>
              </a:lnSpc>
              <a:defRPr/>
            </a:pPr>
            <a:r>
              <a:rPr lang="en-US" sz="1050" i="1" dirty="0"/>
              <a:t>adapted from KDE</a:t>
            </a:r>
          </a:p>
        </p:txBody>
      </p:sp>
      <p:sp>
        <p:nvSpPr>
          <p:cNvPr id="4" name="Slide Number Placeholder 3"/>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3021100552"/>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1981200" y="108626"/>
            <a:ext cx="8458200" cy="1066800"/>
          </a:xfrm>
        </p:spPr>
        <p:txBody>
          <a:bodyPr/>
          <a:lstStyle/>
          <a:p>
            <a:pPr algn="ctr"/>
            <a:r>
              <a:rPr lang="en-US" altLang="en-US" dirty="0" smtClean="0">
                <a:solidFill>
                  <a:srgbClr val="FF0000"/>
                </a:solidFill>
              </a:rPr>
              <a:t>Diagnostic Reading Case Study</a:t>
            </a:r>
            <a:r>
              <a:rPr lang="en-US" altLang="en-US" dirty="0" smtClean="0"/>
              <a:t> </a:t>
            </a:r>
            <a:endParaRPr lang="en-US" altLang="en-US" sz="2500" dirty="0"/>
          </a:p>
        </p:txBody>
      </p:sp>
      <p:sp>
        <p:nvSpPr>
          <p:cNvPr id="3" name="Content Placeholder 2"/>
          <p:cNvSpPr>
            <a:spLocks noGrp="1"/>
          </p:cNvSpPr>
          <p:nvPr>
            <p:ph idx="1"/>
          </p:nvPr>
        </p:nvSpPr>
        <p:spPr>
          <a:xfrm>
            <a:off x="1828800" y="1295400"/>
            <a:ext cx="8458200" cy="5334000"/>
          </a:xfrm>
        </p:spPr>
        <p:txBody>
          <a:bodyPr>
            <a:normAutofit lnSpcReduction="10000"/>
          </a:bodyPr>
          <a:lstStyle/>
          <a:p>
            <a:pPr marL="0" indent="0">
              <a:buNone/>
              <a:defRPr/>
            </a:pPr>
            <a:r>
              <a:rPr lang="en-US" sz="3600" b="1" dirty="0">
                <a:solidFill>
                  <a:schemeClr val="accent2"/>
                </a:solidFill>
              </a:rPr>
              <a:t>Step 4:</a:t>
            </a:r>
            <a:r>
              <a:rPr lang="en-US" sz="3600" b="1" dirty="0">
                <a:solidFill>
                  <a:schemeClr val="accent4"/>
                </a:solidFill>
              </a:rPr>
              <a:t> </a:t>
            </a:r>
            <a:r>
              <a:rPr lang="en-US" sz="3600" b="1" dirty="0">
                <a:solidFill>
                  <a:schemeClr val="tx2"/>
                </a:solidFill>
              </a:rPr>
              <a:t>Progress Monitoring and Data Analysis </a:t>
            </a:r>
          </a:p>
          <a:p>
            <a:pPr marL="0" indent="0">
              <a:buNone/>
              <a:defRPr/>
            </a:pPr>
            <a:endParaRPr lang="en-US" sz="3600" dirty="0">
              <a:solidFill>
                <a:schemeClr val="accent4"/>
              </a:solidFill>
            </a:endParaRPr>
          </a:p>
          <a:p>
            <a:pPr>
              <a:defRPr/>
            </a:pPr>
            <a:r>
              <a:rPr lang="en-US" sz="2800" dirty="0">
                <a:solidFill>
                  <a:schemeClr val="accent4"/>
                </a:solidFill>
              </a:rPr>
              <a:t>Complete </a:t>
            </a:r>
            <a:r>
              <a:rPr lang="en-US" sz="2800" b="1" i="1" dirty="0">
                <a:solidFill>
                  <a:schemeClr val="accent4"/>
                </a:solidFill>
              </a:rPr>
              <a:t>Reading Intervention Tracking Sheets</a:t>
            </a:r>
            <a:r>
              <a:rPr lang="en-US" sz="2800" dirty="0">
                <a:solidFill>
                  <a:schemeClr val="accent4"/>
                </a:solidFill>
              </a:rPr>
              <a:t> for Weeks 1 and 2; Weeks 3 and 4; and Weeks 5 and 6</a:t>
            </a:r>
          </a:p>
          <a:p>
            <a:pPr>
              <a:defRPr/>
            </a:pPr>
            <a:r>
              <a:rPr lang="en-US" sz="2800" dirty="0">
                <a:solidFill>
                  <a:schemeClr val="accent4"/>
                </a:solidFill>
              </a:rPr>
              <a:t>Administer the Progressing Monitoring Tool </a:t>
            </a:r>
            <a:r>
              <a:rPr lang="en-US" sz="2800" b="1" i="1" dirty="0">
                <a:solidFill>
                  <a:schemeClr val="accent4"/>
                </a:solidFill>
              </a:rPr>
              <a:t>every 2 weeks</a:t>
            </a:r>
            <a:r>
              <a:rPr lang="en-US" sz="2800" dirty="0">
                <a:solidFill>
                  <a:schemeClr val="accent4"/>
                </a:solidFill>
              </a:rPr>
              <a:t> to determine student progress and if any adjustments need to be made to the Intervention Plan.</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
        <p:nvSpPr>
          <p:cNvPr id="2" name="Slide Number Placeholder 1"/>
          <p:cNvSpPr>
            <a:spLocks noGrp="1"/>
          </p:cNvSpPr>
          <p:nvPr>
            <p:ph type="sldNum" sz="quarter" idx="12"/>
          </p:nvPr>
        </p:nvSpPr>
        <p:spPr/>
        <p:txBody>
          <a:bodyPr/>
          <a:lstStyle/>
          <a:p>
            <a:fld id="{4FAB73BC-B049-4115-A692-8D63A059BFB8}" type="slidenum">
              <a:rPr lang="en-US" smtClean="0"/>
              <a:t>38</a:t>
            </a:fld>
            <a:endParaRPr lang="en-US" dirty="0"/>
          </a:p>
        </p:txBody>
      </p:sp>
    </p:spTree>
    <p:extLst>
      <p:ext uri="{BB962C8B-B14F-4D97-AF65-F5344CB8AC3E}">
        <p14:creationId xmlns:p14="http://schemas.microsoft.com/office/powerpoint/2010/main" val="28982115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a:t>Reading(s): </a:t>
            </a:r>
          </a:p>
          <a:p>
            <a:pPr defTabSz="914400"/>
            <a:endParaRPr lang="en-US" altLang="en-US" sz="3600" b="1"/>
          </a:p>
          <a:p>
            <a:pPr defTabSz="914400"/>
            <a:r>
              <a:rPr lang="da-DK" altLang="en-US" sz="3200"/>
              <a:t>Wasik (2012) Developing Vocabulary Through Pruposeful Strategic Reading </a:t>
            </a:r>
            <a:endParaRPr lang="en-US" altLang="en-US" sz="3600"/>
          </a:p>
          <a:p>
            <a:pPr defTabSz="914400"/>
            <a:endParaRPr lang="da-DK" altLang="en-US" sz="3600"/>
          </a:p>
          <a:p>
            <a:pPr defTabSz="914400"/>
            <a:endParaRPr lang="da-DK" altLang="en-US" sz="3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39</a:t>
            </a:fld>
            <a:endParaRPr lang="en-US" dirty="0"/>
          </a:p>
        </p:txBody>
      </p:sp>
    </p:spTree>
    <p:extLst>
      <p:ext uri="{BB962C8B-B14F-4D97-AF65-F5344CB8AC3E}">
        <p14:creationId xmlns:p14="http://schemas.microsoft.com/office/powerpoint/2010/main" val="1803594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r>
              <a:rPr lang="en-US" altLang="en-US" sz="3200" dirty="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8315325" y="1428750"/>
            <a:ext cx="2743200" cy="1184967"/>
          </a:xfrm>
          <a:prstGeom prst="rect">
            <a:avLst/>
          </a:prstGeom>
        </p:spPr>
      </p:pic>
    </p:spTree>
    <p:extLst>
      <p:ext uri="{BB962C8B-B14F-4D97-AF65-F5344CB8AC3E}">
        <p14:creationId xmlns:p14="http://schemas.microsoft.com/office/powerpoint/2010/main" val="306674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a:solidFill>
                  <a:srgbClr val="800000"/>
                </a:solidFill>
              </a:rPr>
              <a:t>Question: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1786</TotalTime>
  <Words>2436</Words>
  <Application>Microsoft Office PowerPoint</Application>
  <PresentationFormat>Widescreen</PresentationFormat>
  <Paragraphs>371</Paragraphs>
  <Slides>39</Slides>
  <Notes>14</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39</vt:i4>
      </vt:variant>
    </vt:vector>
  </HeadingPairs>
  <TitlesOfParts>
    <vt:vector size="54" baseType="lpstr">
      <vt:lpstr>MS PGothic</vt:lpstr>
      <vt:lpstr>SimSun</vt:lpstr>
      <vt:lpstr>Arial</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CAP #1  Guided Reading with a focus on Individual Prompts</vt:lpstr>
      <vt:lpstr>PowerPoint Presentation</vt:lpstr>
      <vt:lpstr>Guided Reading Reflection</vt:lpstr>
      <vt:lpstr>Guided Reading and Using a Gradient of Text to Select Books</vt:lpstr>
      <vt:lpstr>Language and Literacy</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Let’s Practice</vt:lpstr>
      <vt:lpstr>Let’s Practice</vt:lpstr>
      <vt:lpstr>Intervention Defined</vt:lpstr>
      <vt:lpstr>Interventions Can Be…</vt:lpstr>
      <vt:lpstr>Effective Interventions are always…</vt:lpstr>
      <vt:lpstr>What Intervention Is And What It Isn’t</vt:lpstr>
      <vt:lpstr>Purpose of Progress Monitoring</vt:lpstr>
      <vt:lpstr>Progress Monitoring: Do’s and Don’ts</vt:lpstr>
      <vt:lpstr>Progress Monitoring Menu</vt:lpstr>
      <vt:lpstr>When Effectiveness of An Academic Intervention Can Be Determined</vt:lpstr>
      <vt:lpstr>Diagnostic Reading Case Study </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63</cp:revision>
  <dcterms:created xsi:type="dcterms:W3CDTF">2016-10-22T21:04:54Z</dcterms:created>
  <dcterms:modified xsi:type="dcterms:W3CDTF">2017-02-12T19:43:55Z</dcterms:modified>
</cp:coreProperties>
</file>